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16.xml" ContentType="application/vnd.openxmlformats-officedocument.presentationml.notesSlide+xml"/>
  <Override PartName="/ppt/charts/chart3.xml" ContentType="application/vnd.openxmlformats-officedocument.drawingml.chart+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7"/>
  </p:notesMasterIdLst>
  <p:handoutMasterIdLst>
    <p:handoutMasterId r:id="rId38"/>
  </p:handoutMasterIdLst>
  <p:sldIdLst>
    <p:sldId id="256" r:id="rId2"/>
    <p:sldId id="449" r:id="rId3"/>
    <p:sldId id="455" r:id="rId4"/>
    <p:sldId id="406" r:id="rId5"/>
    <p:sldId id="409" r:id="rId6"/>
    <p:sldId id="410" r:id="rId7"/>
    <p:sldId id="411" r:id="rId8"/>
    <p:sldId id="412" r:id="rId9"/>
    <p:sldId id="441" r:id="rId10"/>
    <p:sldId id="442" r:id="rId11"/>
    <p:sldId id="414" r:id="rId12"/>
    <p:sldId id="416" r:id="rId13"/>
    <p:sldId id="417" r:id="rId14"/>
    <p:sldId id="456" r:id="rId15"/>
    <p:sldId id="448" r:id="rId16"/>
    <p:sldId id="422" r:id="rId17"/>
    <p:sldId id="428" r:id="rId18"/>
    <p:sldId id="430" r:id="rId19"/>
    <p:sldId id="431" r:id="rId20"/>
    <p:sldId id="371" r:id="rId21"/>
    <p:sldId id="433" r:id="rId22"/>
    <p:sldId id="398" r:id="rId23"/>
    <p:sldId id="381" r:id="rId24"/>
    <p:sldId id="444" r:id="rId25"/>
    <p:sldId id="434" r:id="rId26"/>
    <p:sldId id="332" r:id="rId27"/>
    <p:sldId id="452" r:id="rId28"/>
    <p:sldId id="436" r:id="rId29"/>
    <p:sldId id="437" r:id="rId30"/>
    <p:sldId id="438" r:id="rId31"/>
    <p:sldId id="457" r:id="rId32"/>
    <p:sldId id="453" r:id="rId33"/>
    <p:sldId id="439" r:id="rId34"/>
    <p:sldId id="440" r:id="rId35"/>
    <p:sldId id="454" r:id="rId36"/>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3399FF"/>
    <a:srgbClr val="FF9999"/>
    <a:srgbClr val="00CC00"/>
    <a:srgbClr val="66FF66"/>
    <a:srgbClr val="00FF00"/>
    <a:srgbClr val="99FF33"/>
    <a:srgbClr val="66FF33"/>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085" autoAdjust="0"/>
    <p:restoredTop sz="79429" autoAdjust="0"/>
  </p:normalViewPr>
  <p:slideViewPr>
    <p:cSldViewPr>
      <p:cViewPr>
        <p:scale>
          <a:sx n="100" d="100"/>
          <a:sy n="100" d="100"/>
        </p:scale>
        <p:origin x="-194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5" d="100"/>
          <a:sy n="115" d="100"/>
        </p:scale>
        <p:origin x="-2406" y="-114"/>
      </p:cViewPr>
      <p:guideLst>
        <p:guide orient="horz" pos="2208"/>
        <p:guide pos="292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oleObject" Target="file:///C:\D\degree\dissertation\fig\Experiments_flipper.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degree\dissertation\fig\Experiments_flipper.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degree\dissertation\fig\Experiments_flippe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latin typeface="Arial" pitchFamily="34" charset="0"/>
                <a:cs typeface="Arial" pitchFamily="34" charset="0"/>
              </a:defRPr>
            </a:pPr>
            <a:r>
              <a:rPr lang="en-US" sz="1400" b="1" i="0" baseline="0">
                <a:latin typeface="Arial" pitchFamily="34" charset="0"/>
                <a:cs typeface="Arial" pitchFamily="34" charset="0"/>
              </a:rPr>
              <a:t>Number of Transactions</a:t>
            </a:r>
            <a:endParaRPr lang="en-US" sz="1400">
              <a:latin typeface="Arial" pitchFamily="34" charset="0"/>
              <a:cs typeface="Arial" pitchFamily="34" charset="0"/>
            </a:endParaRPr>
          </a:p>
        </c:rich>
      </c:tx>
      <c:layout>
        <c:manualLayout>
          <c:xMode val="edge"/>
          <c:yMode val="edge"/>
          <c:x val="0.18229629629629679"/>
          <c:y val="2.7777777777777866E-2"/>
        </c:manualLayout>
      </c:layout>
      <c:overlay val="1"/>
    </c:title>
    <c:autoTitleDeleted val="0"/>
    <c:plotArea>
      <c:layout>
        <c:manualLayout>
          <c:layoutTarget val="inner"/>
          <c:xMode val="edge"/>
          <c:yMode val="edge"/>
          <c:x val="0.13799387576552941"/>
          <c:y val="0.10232648002333052"/>
          <c:w val="0.8568678915135618"/>
          <c:h val="0.77490339749198078"/>
        </c:manualLayout>
      </c:layout>
      <c:lineChart>
        <c:grouping val="standard"/>
        <c:varyColors val="0"/>
        <c:ser>
          <c:idx val="0"/>
          <c:order val="0"/>
          <c:tx>
            <c:strRef>
              <c:f>trans_DMSERV2!$H$18</c:f>
              <c:strCache>
                <c:ptCount val="1"/>
                <c:pt idx="0">
                  <c:v>Basic</c:v>
                </c:pt>
              </c:strCache>
            </c:strRef>
          </c:tx>
          <c:spPr>
            <a:ln w="31750">
              <a:solidFill>
                <a:srgbClr val="3366FF"/>
              </a:solidFill>
            </a:ln>
          </c:spPr>
          <c:cat>
            <c:strRef>
              <c:f>trans_DMSERV2!$B$3:$B$7</c:f>
              <c:strCache>
                <c:ptCount val="5"/>
                <c:pt idx="0">
                  <c:v>100K</c:v>
                </c:pt>
                <c:pt idx="1">
                  <c:v>250K</c:v>
                </c:pt>
                <c:pt idx="2">
                  <c:v>500K</c:v>
                </c:pt>
                <c:pt idx="3">
                  <c:v>750K</c:v>
                </c:pt>
                <c:pt idx="4">
                  <c:v>1000K</c:v>
                </c:pt>
              </c:strCache>
            </c:strRef>
          </c:cat>
          <c:val>
            <c:numRef>
              <c:f>trans_DMSERV2!$C$3:$C$7</c:f>
              <c:numCache>
                <c:formatCode>General</c:formatCode>
                <c:ptCount val="5"/>
                <c:pt idx="0">
                  <c:v>314.81</c:v>
                </c:pt>
                <c:pt idx="1">
                  <c:v>558.67999999999995</c:v>
                </c:pt>
                <c:pt idx="2">
                  <c:v>1181.3399999999999</c:v>
                </c:pt>
                <c:pt idx="3">
                  <c:v>1798.72</c:v>
                </c:pt>
                <c:pt idx="4">
                  <c:v>2417</c:v>
                </c:pt>
              </c:numCache>
            </c:numRef>
          </c:val>
          <c:smooth val="0"/>
        </c:ser>
        <c:ser>
          <c:idx val="1"/>
          <c:order val="1"/>
          <c:tx>
            <c:strRef>
              <c:f>trans_DMSERV2!$H$19</c:f>
              <c:strCache>
                <c:ptCount val="1"/>
                <c:pt idx="0">
                  <c:v>FLIP</c:v>
                </c:pt>
              </c:strCache>
            </c:strRef>
          </c:tx>
          <c:spPr>
            <a:ln w="12700"/>
          </c:spPr>
          <c:cat>
            <c:strRef>
              <c:f>trans_DMSERV2!$B$3:$B$7</c:f>
              <c:strCache>
                <c:ptCount val="5"/>
                <c:pt idx="0">
                  <c:v>100K</c:v>
                </c:pt>
                <c:pt idx="1">
                  <c:v>250K</c:v>
                </c:pt>
                <c:pt idx="2">
                  <c:v>500K</c:v>
                </c:pt>
                <c:pt idx="3">
                  <c:v>750K</c:v>
                </c:pt>
                <c:pt idx="4">
                  <c:v>1000K</c:v>
                </c:pt>
              </c:strCache>
            </c:strRef>
          </c:cat>
          <c:val>
            <c:numRef>
              <c:f>trans_DMSERV2!$D$3:$D$7</c:f>
              <c:numCache>
                <c:formatCode>General</c:formatCode>
                <c:ptCount val="5"/>
                <c:pt idx="0">
                  <c:v>70.19</c:v>
                </c:pt>
                <c:pt idx="1">
                  <c:v>125.35</c:v>
                </c:pt>
                <c:pt idx="2">
                  <c:v>234.26</c:v>
                </c:pt>
                <c:pt idx="3">
                  <c:v>354.86</c:v>
                </c:pt>
                <c:pt idx="4">
                  <c:v>468.32</c:v>
                </c:pt>
              </c:numCache>
            </c:numRef>
          </c:val>
          <c:smooth val="0"/>
        </c:ser>
        <c:ser>
          <c:idx val="2"/>
          <c:order val="2"/>
          <c:tx>
            <c:strRef>
              <c:f>trans_DMSERV2!$H$20</c:f>
              <c:strCache>
                <c:ptCount val="1"/>
                <c:pt idx="0">
                  <c:v>FLIP+TPH</c:v>
                </c:pt>
              </c:strCache>
            </c:strRef>
          </c:tx>
          <c:spPr>
            <a:ln w="12700"/>
          </c:spPr>
          <c:cat>
            <c:strRef>
              <c:f>trans_DMSERV2!$B$3:$B$7</c:f>
              <c:strCache>
                <c:ptCount val="5"/>
                <c:pt idx="0">
                  <c:v>100K</c:v>
                </c:pt>
                <c:pt idx="1">
                  <c:v>250K</c:v>
                </c:pt>
                <c:pt idx="2">
                  <c:v>500K</c:v>
                </c:pt>
                <c:pt idx="3">
                  <c:v>750K</c:v>
                </c:pt>
                <c:pt idx="4">
                  <c:v>1000K</c:v>
                </c:pt>
              </c:strCache>
            </c:strRef>
          </c:cat>
          <c:val>
            <c:numRef>
              <c:f>trans_DMSERV2!$E$3:$E$7</c:f>
              <c:numCache>
                <c:formatCode>General</c:formatCode>
                <c:ptCount val="5"/>
                <c:pt idx="0">
                  <c:v>51.54</c:v>
                </c:pt>
                <c:pt idx="1">
                  <c:v>93.11</c:v>
                </c:pt>
                <c:pt idx="2">
                  <c:v>171.47</c:v>
                </c:pt>
                <c:pt idx="3">
                  <c:v>258.95</c:v>
                </c:pt>
                <c:pt idx="4">
                  <c:v>341.5</c:v>
                </c:pt>
              </c:numCache>
            </c:numRef>
          </c:val>
          <c:smooth val="0"/>
        </c:ser>
        <c:ser>
          <c:idx val="3"/>
          <c:order val="3"/>
          <c:tx>
            <c:strRef>
              <c:f>trans_DMSERV2!$H$21</c:f>
              <c:strCache>
                <c:ptCount val="1"/>
                <c:pt idx="0">
                  <c:v>FLIP+TPH+HIP</c:v>
                </c:pt>
              </c:strCache>
            </c:strRef>
          </c:tx>
          <c:spPr>
            <a:ln w="25400">
              <a:solidFill>
                <a:srgbClr val="FF0000"/>
              </a:solidFill>
            </a:ln>
          </c:spPr>
          <c:cat>
            <c:strRef>
              <c:f>trans_DMSERV2!$B$3:$B$7</c:f>
              <c:strCache>
                <c:ptCount val="5"/>
                <c:pt idx="0">
                  <c:v>100K</c:v>
                </c:pt>
                <c:pt idx="1">
                  <c:v>250K</c:v>
                </c:pt>
                <c:pt idx="2">
                  <c:v>500K</c:v>
                </c:pt>
                <c:pt idx="3">
                  <c:v>750K</c:v>
                </c:pt>
                <c:pt idx="4">
                  <c:v>1000K</c:v>
                </c:pt>
              </c:strCache>
            </c:strRef>
          </c:cat>
          <c:val>
            <c:numRef>
              <c:f>trans_DMSERV2!$F$3:$F$7</c:f>
              <c:numCache>
                <c:formatCode>General</c:formatCode>
                <c:ptCount val="5"/>
                <c:pt idx="0">
                  <c:v>19.059999999999999</c:v>
                </c:pt>
                <c:pt idx="1">
                  <c:v>35.49</c:v>
                </c:pt>
                <c:pt idx="2">
                  <c:v>66.3</c:v>
                </c:pt>
                <c:pt idx="3">
                  <c:v>95.169999999999987</c:v>
                </c:pt>
                <c:pt idx="4">
                  <c:v>125.34</c:v>
                </c:pt>
              </c:numCache>
            </c:numRef>
          </c:val>
          <c:smooth val="0"/>
        </c:ser>
        <c:dLbls>
          <c:showLegendKey val="0"/>
          <c:showVal val="0"/>
          <c:showCatName val="0"/>
          <c:showSerName val="0"/>
          <c:showPercent val="0"/>
          <c:showBubbleSize val="0"/>
        </c:dLbls>
        <c:marker val="1"/>
        <c:smooth val="0"/>
        <c:axId val="112727936"/>
        <c:axId val="112729472"/>
      </c:lineChart>
      <c:catAx>
        <c:axId val="112727936"/>
        <c:scaling>
          <c:orientation val="minMax"/>
        </c:scaling>
        <c:delete val="0"/>
        <c:axPos val="b"/>
        <c:numFmt formatCode="General" sourceLinked="1"/>
        <c:majorTickMark val="out"/>
        <c:minorTickMark val="none"/>
        <c:tickLblPos val="nextTo"/>
        <c:txPr>
          <a:bodyPr/>
          <a:lstStyle/>
          <a:p>
            <a:pPr>
              <a:defRPr b="1">
                <a:latin typeface="Arial" pitchFamily="34" charset="0"/>
                <a:cs typeface="Arial" pitchFamily="34" charset="0"/>
              </a:defRPr>
            </a:pPr>
            <a:endParaRPr lang="en-US"/>
          </a:p>
        </c:txPr>
        <c:crossAx val="112729472"/>
        <c:crosses val="autoZero"/>
        <c:auto val="1"/>
        <c:lblAlgn val="ctr"/>
        <c:lblOffset val="100"/>
        <c:noMultiLvlLbl val="0"/>
      </c:catAx>
      <c:valAx>
        <c:axId val="112729472"/>
        <c:scaling>
          <c:orientation val="minMax"/>
        </c:scaling>
        <c:delete val="0"/>
        <c:axPos val="l"/>
        <c:numFmt formatCode="General" sourceLinked="1"/>
        <c:majorTickMark val="out"/>
        <c:minorTickMark val="none"/>
        <c:tickLblPos val="nextTo"/>
        <c:txPr>
          <a:bodyPr/>
          <a:lstStyle/>
          <a:p>
            <a:pPr>
              <a:defRPr b="1">
                <a:latin typeface="Arial" pitchFamily="34" charset="0"/>
                <a:cs typeface="Arial" pitchFamily="34" charset="0"/>
              </a:defRPr>
            </a:pPr>
            <a:endParaRPr lang="en-US"/>
          </a:p>
        </c:txPr>
        <c:crossAx val="112727936"/>
        <c:crosses val="autoZero"/>
        <c:crossBetween val="between"/>
      </c:valAx>
      <c:spPr>
        <a:noFill/>
        <a:ln w="25400">
          <a:noFill/>
        </a:ln>
      </c:spPr>
    </c:plotArea>
    <c:plotVisOnly val="1"/>
    <c:dispBlanksAs val="gap"/>
    <c:showDLblsOverMax val="0"/>
  </c:chart>
  <c:spPr>
    <a:ln>
      <a:solidFill>
        <a:schemeClr val="tx1"/>
      </a:solid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latin typeface="Arial" pitchFamily="34" charset="0"/>
                <a:cs typeface="Arial" pitchFamily="34" charset="0"/>
              </a:defRPr>
            </a:pPr>
            <a:r>
              <a:rPr lang="en-US" sz="1400">
                <a:latin typeface="Arial" pitchFamily="34" charset="0"/>
                <a:cs typeface="Arial" pitchFamily="34" charset="0"/>
              </a:rPr>
              <a:t>Avg</a:t>
            </a:r>
            <a:r>
              <a:rPr lang="en-US" sz="1400" baseline="0">
                <a:latin typeface="Arial" pitchFamily="34" charset="0"/>
                <a:cs typeface="Arial" pitchFamily="34" charset="0"/>
              </a:rPr>
              <a:t> Transaction Width</a:t>
            </a:r>
            <a:endParaRPr lang="en-US" sz="1400">
              <a:latin typeface="Arial" pitchFamily="34" charset="0"/>
              <a:cs typeface="Arial" pitchFamily="34" charset="0"/>
            </a:endParaRPr>
          </a:p>
        </c:rich>
      </c:tx>
      <c:layout/>
      <c:overlay val="1"/>
    </c:title>
    <c:autoTitleDeleted val="0"/>
    <c:plotArea>
      <c:layout>
        <c:manualLayout>
          <c:layoutTarget val="inner"/>
          <c:xMode val="edge"/>
          <c:yMode val="edge"/>
          <c:x val="0.13837825982058638"/>
          <c:y val="0.11158573928258979"/>
          <c:w val="0.86162174017941484"/>
          <c:h val="0.76564413823272182"/>
        </c:manualLayout>
      </c:layout>
      <c:lineChart>
        <c:grouping val="standard"/>
        <c:varyColors val="0"/>
        <c:ser>
          <c:idx val="0"/>
          <c:order val="0"/>
          <c:tx>
            <c:strRef>
              <c:f>len_DMSERV2!$H$19</c:f>
              <c:strCache>
                <c:ptCount val="1"/>
                <c:pt idx="0">
                  <c:v>No Pruning</c:v>
                </c:pt>
              </c:strCache>
            </c:strRef>
          </c:tx>
          <c:spPr>
            <a:ln w="25400">
              <a:solidFill>
                <a:srgbClr val="3366FF"/>
              </a:solidFill>
            </a:ln>
          </c:spPr>
          <c:cat>
            <c:numRef>
              <c:f>len_DMSERV2!$B$3:$B$8</c:f>
              <c:numCache>
                <c:formatCode>General</c:formatCode>
                <c:ptCount val="6"/>
                <c:pt idx="0">
                  <c:v>5</c:v>
                </c:pt>
                <c:pt idx="1">
                  <c:v>6</c:v>
                </c:pt>
                <c:pt idx="2">
                  <c:v>7</c:v>
                </c:pt>
                <c:pt idx="3">
                  <c:v>8</c:v>
                </c:pt>
                <c:pt idx="4">
                  <c:v>9</c:v>
                </c:pt>
                <c:pt idx="5">
                  <c:v>10</c:v>
                </c:pt>
              </c:numCache>
            </c:numRef>
          </c:cat>
          <c:val>
            <c:numRef>
              <c:f>len_DMSERV2!$C$3:$C$8</c:f>
              <c:numCache>
                <c:formatCode>General</c:formatCode>
                <c:ptCount val="6"/>
                <c:pt idx="0">
                  <c:v>314.81</c:v>
                </c:pt>
                <c:pt idx="1">
                  <c:v>524.25</c:v>
                </c:pt>
                <c:pt idx="2">
                  <c:v>1523.1499999999999</c:v>
                </c:pt>
                <c:pt idx="3">
                  <c:v>5067.29</c:v>
                </c:pt>
                <c:pt idx="4">
                  <c:v>6850.07</c:v>
                </c:pt>
                <c:pt idx="5">
                  <c:v>15428.869999999981</c:v>
                </c:pt>
              </c:numCache>
            </c:numRef>
          </c:val>
          <c:smooth val="0"/>
        </c:ser>
        <c:ser>
          <c:idx val="1"/>
          <c:order val="1"/>
          <c:tx>
            <c:strRef>
              <c:f>len_DMSERV2!$H$20</c:f>
              <c:strCache>
                <c:ptCount val="1"/>
                <c:pt idx="0">
                  <c:v>Basic Pruning</c:v>
                </c:pt>
              </c:strCache>
            </c:strRef>
          </c:tx>
          <c:spPr>
            <a:ln w="12700"/>
          </c:spPr>
          <c:cat>
            <c:numRef>
              <c:f>len_DMSERV2!$B$3:$B$8</c:f>
              <c:numCache>
                <c:formatCode>General</c:formatCode>
                <c:ptCount val="6"/>
                <c:pt idx="0">
                  <c:v>5</c:v>
                </c:pt>
                <c:pt idx="1">
                  <c:v>6</c:v>
                </c:pt>
                <c:pt idx="2">
                  <c:v>7</c:v>
                </c:pt>
                <c:pt idx="3">
                  <c:v>8</c:v>
                </c:pt>
                <c:pt idx="4">
                  <c:v>9</c:v>
                </c:pt>
                <c:pt idx="5">
                  <c:v>10</c:v>
                </c:pt>
              </c:numCache>
            </c:numRef>
          </c:cat>
          <c:val>
            <c:numRef>
              <c:f>len_DMSERV2!$D$3:$D$8</c:f>
              <c:numCache>
                <c:formatCode>General</c:formatCode>
                <c:ptCount val="6"/>
                <c:pt idx="0">
                  <c:v>70.19</c:v>
                </c:pt>
                <c:pt idx="1">
                  <c:v>84.460000000000022</c:v>
                </c:pt>
                <c:pt idx="2">
                  <c:v>144.81</c:v>
                </c:pt>
                <c:pt idx="3">
                  <c:v>213.72</c:v>
                </c:pt>
                <c:pt idx="4">
                  <c:v>314.48999999999961</c:v>
                </c:pt>
                <c:pt idx="5">
                  <c:v>537.33999999999946</c:v>
                </c:pt>
              </c:numCache>
            </c:numRef>
          </c:val>
          <c:smooth val="0"/>
        </c:ser>
        <c:ser>
          <c:idx val="2"/>
          <c:order val="2"/>
          <c:tx>
            <c:strRef>
              <c:f>len_DMSERV2!$H$21</c:f>
              <c:strCache>
                <c:ptCount val="1"/>
                <c:pt idx="0">
                  <c:v>Basic+TPG</c:v>
                </c:pt>
              </c:strCache>
            </c:strRef>
          </c:tx>
          <c:spPr>
            <a:ln w="12700"/>
          </c:spPr>
          <c:cat>
            <c:numRef>
              <c:f>len_DMSERV2!$B$3:$B$8</c:f>
              <c:numCache>
                <c:formatCode>General</c:formatCode>
                <c:ptCount val="6"/>
                <c:pt idx="0">
                  <c:v>5</c:v>
                </c:pt>
                <c:pt idx="1">
                  <c:v>6</c:v>
                </c:pt>
                <c:pt idx="2">
                  <c:v>7</c:v>
                </c:pt>
                <c:pt idx="3">
                  <c:v>8</c:v>
                </c:pt>
                <c:pt idx="4">
                  <c:v>9</c:v>
                </c:pt>
                <c:pt idx="5">
                  <c:v>10</c:v>
                </c:pt>
              </c:numCache>
            </c:numRef>
          </c:cat>
          <c:val>
            <c:numRef>
              <c:f>len_DMSERV2!$E$3:$E$8</c:f>
              <c:numCache>
                <c:formatCode>General</c:formatCode>
                <c:ptCount val="6"/>
                <c:pt idx="0">
                  <c:v>51.54</c:v>
                </c:pt>
                <c:pt idx="1">
                  <c:v>60.05</c:v>
                </c:pt>
                <c:pt idx="2">
                  <c:v>79.819999999999993</c:v>
                </c:pt>
                <c:pt idx="3">
                  <c:v>150.32000000000016</c:v>
                </c:pt>
                <c:pt idx="4">
                  <c:v>200.58</c:v>
                </c:pt>
                <c:pt idx="5">
                  <c:v>267.12</c:v>
                </c:pt>
              </c:numCache>
            </c:numRef>
          </c:val>
          <c:smooth val="0"/>
        </c:ser>
        <c:ser>
          <c:idx val="3"/>
          <c:order val="3"/>
          <c:tx>
            <c:strRef>
              <c:f>len_DMSERV2!$H$22</c:f>
              <c:strCache>
                <c:ptCount val="1"/>
                <c:pt idx="0">
                  <c:v>Basic+TPG+CGP</c:v>
                </c:pt>
              </c:strCache>
            </c:strRef>
          </c:tx>
          <c:spPr>
            <a:ln w="25400">
              <a:solidFill>
                <a:srgbClr val="FF0000"/>
              </a:solidFill>
            </a:ln>
          </c:spPr>
          <c:cat>
            <c:numRef>
              <c:f>len_DMSERV2!$B$3:$B$8</c:f>
              <c:numCache>
                <c:formatCode>General</c:formatCode>
                <c:ptCount val="6"/>
                <c:pt idx="0">
                  <c:v>5</c:v>
                </c:pt>
                <c:pt idx="1">
                  <c:v>6</c:v>
                </c:pt>
                <c:pt idx="2">
                  <c:v>7</c:v>
                </c:pt>
                <c:pt idx="3">
                  <c:v>8</c:v>
                </c:pt>
                <c:pt idx="4">
                  <c:v>9</c:v>
                </c:pt>
                <c:pt idx="5">
                  <c:v>10</c:v>
                </c:pt>
              </c:numCache>
            </c:numRef>
          </c:cat>
          <c:val>
            <c:numRef>
              <c:f>len_DMSERV2!$F$3:$F$8</c:f>
              <c:numCache>
                <c:formatCode>General</c:formatCode>
                <c:ptCount val="6"/>
                <c:pt idx="0">
                  <c:v>19.059999999999999</c:v>
                </c:pt>
                <c:pt idx="1">
                  <c:v>21.91</c:v>
                </c:pt>
                <c:pt idx="2">
                  <c:v>26.79</c:v>
                </c:pt>
                <c:pt idx="3">
                  <c:v>33.46</c:v>
                </c:pt>
                <c:pt idx="4">
                  <c:v>40.620000000000012</c:v>
                </c:pt>
                <c:pt idx="5">
                  <c:v>47.690000000000012</c:v>
                </c:pt>
              </c:numCache>
            </c:numRef>
          </c:val>
          <c:smooth val="0"/>
        </c:ser>
        <c:dLbls>
          <c:showLegendKey val="0"/>
          <c:showVal val="0"/>
          <c:showCatName val="0"/>
          <c:showSerName val="0"/>
          <c:showPercent val="0"/>
          <c:showBubbleSize val="0"/>
        </c:dLbls>
        <c:marker val="1"/>
        <c:smooth val="0"/>
        <c:axId val="112761088"/>
        <c:axId val="112766976"/>
      </c:lineChart>
      <c:catAx>
        <c:axId val="112761088"/>
        <c:scaling>
          <c:orientation val="minMax"/>
        </c:scaling>
        <c:delete val="0"/>
        <c:axPos val="b"/>
        <c:numFmt formatCode="General" sourceLinked="1"/>
        <c:majorTickMark val="out"/>
        <c:minorTickMark val="none"/>
        <c:tickLblPos val="nextTo"/>
        <c:txPr>
          <a:bodyPr/>
          <a:lstStyle/>
          <a:p>
            <a:pPr>
              <a:defRPr b="1">
                <a:latin typeface="Arial" pitchFamily="34" charset="0"/>
                <a:cs typeface="Arial" pitchFamily="34" charset="0"/>
              </a:defRPr>
            </a:pPr>
            <a:endParaRPr lang="en-US"/>
          </a:p>
        </c:txPr>
        <c:crossAx val="112766976"/>
        <c:crosses val="autoZero"/>
        <c:auto val="1"/>
        <c:lblAlgn val="ctr"/>
        <c:lblOffset val="100"/>
        <c:noMultiLvlLbl val="0"/>
      </c:catAx>
      <c:valAx>
        <c:axId val="112766976"/>
        <c:scaling>
          <c:orientation val="minMax"/>
          <c:max val="8000"/>
        </c:scaling>
        <c:delete val="0"/>
        <c:axPos val="l"/>
        <c:numFmt formatCode="General" sourceLinked="1"/>
        <c:majorTickMark val="out"/>
        <c:minorTickMark val="none"/>
        <c:tickLblPos val="nextTo"/>
        <c:txPr>
          <a:bodyPr/>
          <a:lstStyle/>
          <a:p>
            <a:pPr>
              <a:defRPr b="1">
                <a:latin typeface="Arial" pitchFamily="34" charset="0"/>
                <a:cs typeface="Arial" pitchFamily="34" charset="0"/>
              </a:defRPr>
            </a:pPr>
            <a:endParaRPr lang="en-US"/>
          </a:p>
        </c:txPr>
        <c:crossAx val="112761088"/>
        <c:crosses val="autoZero"/>
        <c:crossBetween val="between"/>
      </c:valAx>
    </c:plotArea>
    <c:plotVisOnly val="1"/>
    <c:dispBlanksAs val="gap"/>
    <c:showDLblsOverMax val="0"/>
  </c:chart>
  <c:spPr>
    <a:ln>
      <a:solidFill>
        <a:schemeClr val="tx1"/>
      </a:solid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a:lstStyle/>
          <a:p>
            <a:pPr>
              <a:defRPr sz="1400"/>
            </a:pPr>
            <a:r>
              <a:rPr lang="en-US" sz="1400"/>
              <a:t>Real Datasets</a:t>
            </a:r>
          </a:p>
        </c:rich>
      </c:tx>
      <c:layout/>
      <c:overlay val="1"/>
    </c:title>
    <c:autoTitleDeleted val="0"/>
    <c:plotArea>
      <c:layout>
        <c:manualLayout>
          <c:layoutTarget val="inner"/>
          <c:xMode val="edge"/>
          <c:yMode val="edge"/>
          <c:x val="0.11265507436570428"/>
          <c:y val="0.10695610965296004"/>
          <c:w val="0.85744356955380563"/>
          <c:h val="0.7426695100612426"/>
        </c:manualLayout>
      </c:layout>
      <c:barChart>
        <c:barDir val="col"/>
        <c:grouping val="clustered"/>
        <c:varyColors val="0"/>
        <c:ser>
          <c:idx val="0"/>
          <c:order val="0"/>
          <c:tx>
            <c:strRef>
              <c:f>ReadDataset!$F$2</c:f>
              <c:strCache>
                <c:ptCount val="1"/>
                <c:pt idx="0">
                  <c:v>FLIP</c:v>
                </c:pt>
              </c:strCache>
            </c:strRef>
          </c:tx>
          <c:invertIfNegative val="0"/>
          <c:cat>
            <c:strRef>
              <c:f>ReadDataset!$A$3:$A$5</c:f>
              <c:strCache>
                <c:ptCount val="3"/>
                <c:pt idx="0">
                  <c:v>GROCERIES</c:v>
                </c:pt>
                <c:pt idx="1">
                  <c:v>CENSUS</c:v>
                </c:pt>
                <c:pt idx="2">
                  <c:v>MEDLINE</c:v>
                </c:pt>
              </c:strCache>
            </c:strRef>
          </c:cat>
          <c:val>
            <c:numRef>
              <c:f>ReadDataset!$B$3:$B$5</c:f>
              <c:numCache>
                <c:formatCode>General</c:formatCode>
                <c:ptCount val="3"/>
                <c:pt idx="0">
                  <c:v>89.990000000000023</c:v>
                </c:pt>
                <c:pt idx="1">
                  <c:v>184.28</c:v>
                </c:pt>
                <c:pt idx="2">
                  <c:v>883.23</c:v>
                </c:pt>
              </c:numCache>
            </c:numRef>
          </c:val>
        </c:ser>
        <c:ser>
          <c:idx val="1"/>
          <c:order val="1"/>
          <c:tx>
            <c:strRef>
              <c:f>ReadDataset!$F$3</c:f>
              <c:strCache>
                <c:ptCount val="1"/>
                <c:pt idx="0">
                  <c:v>FLIP+TPH</c:v>
                </c:pt>
              </c:strCache>
            </c:strRef>
          </c:tx>
          <c:invertIfNegative val="0"/>
          <c:cat>
            <c:strRef>
              <c:f>ReadDataset!$A$3:$A$5</c:f>
              <c:strCache>
                <c:ptCount val="3"/>
                <c:pt idx="0">
                  <c:v>GROCERIES</c:v>
                </c:pt>
                <c:pt idx="1">
                  <c:v>CENSUS</c:v>
                </c:pt>
                <c:pt idx="2">
                  <c:v>MEDLINE</c:v>
                </c:pt>
              </c:strCache>
            </c:strRef>
          </c:cat>
          <c:val>
            <c:numRef>
              <c:f>ReadDataset!$C$3:$C$5</c:f>
              <c:numCache>
                <c:formatCode>General</c:formatCode>
                <c:ptCount val="3"/>
                <c:pt idx="0">
                  <c:v>63.51</c:v>
                </c:pt>
                <c:pt idx="1">
                  <c:v>169.12</c:v>
                </c:pt>
                <c:pt idx="2">
                  <c:v>781.54</c:v>
                </c:pt>
              </c:numCache>
            </c:numRef>
          </c:val>
        </c:ser>
        <c:ser>
          <c:idx val="2"/>
          <c:order val="2"/>
          <c:tx>
            <c:strRef>
              <c:f>ReadDataset!$F$4</c:f>
              <c:strCache>
                <c:ptCount val="1"/>
                <c:pt idx="0">
                  <c:v>FLIP+TPH+HIP</c:v>
                </c:pt>
              </c:strCache>
            </c:strRef>
          </c:tx>
          <c:invertIfNegative val="0"/>
          <c:cat>
            <c:strRef>
              <c:f>ReadDataset!$A$3:$A$5</c:f>
              <c:strCache>
                <c:ptCount val="3"/>
                <c:pt idx="0">
                  <c:v>GROCERIES</c:v>
                </c:pt>
                <c:pt idx="1">
                  <c:v>CENSUS</c:v>
                </c:pt>
                <c:pt idx="2">
                  <c:v>MEDLINE</c:v>
                </c:pt>
              </c:strCache>
            </c:strRef>
          </c:cat>
          <c:val>
            <c:numRef>
              <c:f>ReadDataset!$D$3:$D$5</c:f>
              <c:numCache>
                <c:formatCode>General</c:formatCode>
                <c:ptCount val="3"/>
                <c:pt idx="0">
                  <c:v>8.7100000000000009</c:v>
                </c:pt>
                <c:pt idx="1">
                  <c:v>30.04</c:v>
                </c:pt>
                <c:pt idx="2">
                  <c:v>236.39000000000001</c:v>
                </c:pt>
              </c:numCache>
            </c:numRef>
          </c:val>
        </c:ser>
        <c:dLbls>
          <c:showLegendKey val="0"/>
          <c:showVal val="0"/>
          <c:showCatName val="0"/>
          <c:showSerName val="0"/>
          <c:showPercent val="0"/>
          <c:showBubbleSize val="0"/>
        </c:dLbls>
        <c:gapWidth val="150"/>
        <c:axId val="112827776"/>
        <c:axId val="112526464"/>
      </c:barChart>
      <c:catAx>
        <c:axId val="112827776"/>
        <c:scaling>
          <c:orientation val="minMax"/>
        </c:scaling>
        <c:delete val="0"/>
        <c:axPos val="b"/>
        <c:majorTickMark val="out"/>
        <c:minorTickMark val="none"/>
        <c:tickLblPos val="nextTo"/>
        <c:crossAx val="112526464"/>
        <c:crosses val="autoZero"/>
        <c:auto val="1"/>
        <c:lblAlgn val="ctr"/>
        <c:lblOffset val="100"/>
        <c:noMultiLvlLbl val="0"/>
      </c:catAx>
      <c:valAx>
        <c:axId val="112526464"/>
        <c:scaling>
          <c:orientation val="minMax"/>
        </c:scaling>
        <c:delete val="0"/>
        <c:axPos val="l"/>
        <c:numFmt formatCode="General" sourceLinked="1"/>
        <c:majorTickMark val="out"/>
        <c:minorTickMark val="none"/>
        <c:tickLblPos val="nextTo"/>
        <c:crossAx val="112827776"/>
        <c:crosses val="autoZero"/>
        <c:crossBetween val="between"/>
        <c:majorUnit val="200"/>
      </c:valAx>
    </c:plotArea>
    <c:legend>
      <c:legendPos val="r"/>
      <c:layout>
        <c:manualLayout>
          <c:xMode val="edge"/>
          <c:yMode val="edge"/>
          <c:x val="0.16732086614173231"/>
          <c:y val="0.21238699329250521"/>
          <c:w val="0.27679855643044621"/>
          <c:h val="0.23698928258967669"/>
        </c:manualLayout>
      </c:layout>
      <c:overlay val="0"/>
      <c:spPr>
        <a:ln>
          <a:solidFill>
            <a:sysClr val="windowText" lastClr="000000"/>
          </a:solidFill>
        </a:ln>
      </c:spPr>
    </c:legend>
    <c:plotVisOnly val="1"/>
    <c:dispBlanksAs val="gap"/>
    <c:showDLblsOverMax val="0"/>
  </c:chart>
  <c:txPr>
    <a:bodyPr/>
    <a:lstStyle/>
    <a:p>
      <a:pPr>
        <a:defRPr b="1">
          <a:latin typeface="Arial" pitchFamily="34" charset="0"/>
          <a:cs typeface="Arial" pitchFamily="34" charset="0"/>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867" cy="350762"/>
          </a:xfrm>
          <a:prstGeom prst="rect">
            <a:avLst/>
          </a:prstGeom>
        </p:spPr>
        <p:txBody>
          <a:bodyPr vert="horz" lIns="92226" tIns="46113" rIns="92226" bIns="46113" rtlCol="0"/>
          <a:lstStyle>
            <a:lvl1pPr algn="l">
              <a:defRPr sz="1200"/>
            </a:lvl1pPr>
          </a:lstStyle>
          <a:p>
            <a:endParaRPr lang="en-US" dirty="0"/>
          </a:p>
        </p:txBody>
      </p:sp>
      <p:sp>
        <p:nvSpPr>
          <p:cNvPr id="3" name="Date Placeholder 2"/>
          <p:cNvSpPr>
            <a:spLocks noGrp="1"/>
          </p:cNvSpPr>
          <p:nvPr>
            <p:ph type="dt" sz="quarter" idx="1"/>
          </p:nvPr>
        </p:nvSpPr>
        <p:spPr>
          <a:xfrm>
            <a:off x="5265406" y="0"/>
            <a:ext cx="4028867" cy="350762"/>
          </a:xfrm>
          <a:prstGeom prst="rect">
            <a:avLst/>
          </a:prstGeom>
        </p:spPr>
        <p:txBody>
          <a:bodyPr vert="horz" lIns="92226" tIns="46113" rIns="92226" bIns="46113" rtlCol="0"/>
          <a:lstStyle>
            <a:lvl1pPr algn="r">
              <a:defRPr sz="1200"/>
            </a:lvl1pPr>
          </a:lstStyle>
          <a:p>
            <a:fld id="{A0A25758-E043-4286-9B04-BAEDECB435EF}" type="datetimeFigureOut">
              <a:rPr lang="en-US" smtClean="0"/>
              <a:pPr/>
              <a:t>12/30/2012</a:t>
            </a:fld>
            <a:endParaRPr lang="en-US" dirty="0"/>
          </a:p>
        </p:txBody>
      </p:sp>
      <p:sp>
        <p:nvSpPr>
          <p:cNvPr id="4" name="Footer Placeholder 3"/>
          <p:cNvSpPr>
            <a:spLocks noGrp="1"/>
          </p:cNvSpPr>
          <p:nvPr>
            <p:ph type="ftr" sz="quarter" idx="2"/>
          </p:nvPr>
        </p:nvSpPr>
        <p:spPr>
          <a:xfrm>
            <a:off x="0" y="6658435"/>
            <a:ext cx="4028867" cy="350762"/>
          </a:xfrm>
          <a:prstGeom prst="rect">
            <a:avLst/>
          </a:prstGeom>
        </p:spPr>
        <p:txBody>
          <a:bodyPr vert="horz" lIns="92226" tIns="46113" rIns="92226" bIns="46113" rtlCol="0" anchor="b"/>
          <a:lstStyle>
            <a:lvl1pPr algn="l">
              <a:defRPr sz="1200"/>
            </a:lvl1pPr>
          </a:lstStyle>
          <a:p>
            <a:endParaRPr lang="en-US" dirty="0"/>
          </a:p>
        </p:txBody>
      </p:sp>
      <p:sp>
        <p:nvSpPr>
          <p:cNvPr id="5" name="Slide Number Placeholder 4"/>
          <p:cNvSpPr>
            <a:spLocks noGrp="1"/>
          </p:cNvSpPr>
          <p:nvPr>
            <p:ph type="sldNum" sz="quarter" idx="3"/>
          </p:nvPr>
        </p:nvSpPr>
        <p:spPr>
          <a:xfrm>
            <a:off x="5265406" y="6658435"/>
            <a:ext cx="4028867" cy="350762"/>
          </a:xfrm>
          <a:prstGeom prst="rect">
            <a:avLst/>
          </a:prstGeom>
        </p:spPr>
        <p:txBody>
          <a:bodyPr vert="horz" lIns="92226" tIns="46113" rIns="92226" bIns="46113" rtlCol="0" anchor="b"/>
          <a:lstStyle>
            <a:lvl1pPr algn="r">
              <a:defRPr sz="1200"/>
            </a:lvl1pPr>
          </a:lstStyle>
          <a:p>
            <a:fld id="{28D64C4D-612E-49BB-8CCB-25B035688D74}" type="slidenum">
              <a:rPr lang="en-US" smtClean="0"/>
              <a:pPr/>
              <a:t>‹#›</a:t>
            </a:fld>
            <a:endParaRPr lang="en-US" dirty="0"/>
          </a:p>
        </p:txBody>
      </p:sp>
    </p:spTree>
    <p:extLst>
      <p:ext uri="{BB962C8B-B14F-4D97-AF65-F5344CB8AC3E}">
        <p14:creationId xmlns:p14="http://schemas.microsoft.com/office/powerpoint/2010/main" val="11055847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8440" cy="350520"/>
          </a:xfrm>
          <a:prstGeom prst="rect">
            <a:avLst/>
          </a:prstGeom>
        </p:spPr>
        <p:txBody>
          <a:bodyPr vert="horz" lIns="93241" tIns="46621" rIns="93241" bIns="46621" rtlCol="0"/>
          <a:lstStyle>
            <a:lvl1pPr algn="l">
              <a:defRPr sz="1200"/>
            </a:lvl1pPr>
          </a:lstStyle>
          <a:p>
            <a:endParaRPr lang="en-US" dirty="0"/>
          </a:p>
        </p:txBody>
      </p:sp>
      <p:sp>
        <p:nvSpPr>
          <p:cNvPr id="3" name="Date Placeholder 2"/>
          <p:cNvSpPr>
            <a:spLocks noGrp="1"/>
          </p:cNvSpPr>
          <p:nvPr>
            <p:ph type="dt" idx="1"/>
          </p:nvPr>
        </p:nvSpPr>
        <p:spPr>
          <a:xfrm>
            <a:off x="5265810" y="0"/>
            <a:ext cx="4028440" cy="350520"/>
          </a:xfrm>
          <a:prstGeom prst="rect">
            <a:avLst/>
          </a:prstGeom>
        </p:spPr>
        <p:txBody>
          <a:bodyPr vert="horz" lIns="93241" tIns="46621" rIns="93241" bIns="46621" rtlCol="0"/>
          <a:lstStyle>
            <a:lvl1pPr algn="r">
              <a:defRPr sz="1200"/>
            </a:lvl1pPr>
          </a:lstStyle>
          <a:p>
            <a:fld id="{16F4022C-481F-4D4A-A6A0-DF5702A9F447}" type="datetimeFigureOut">
              <a:rPr lang="en-US" smtClean="0"/>
              <a:pPr/>
              <a:t>12/30/2012</a:t>
            </a:fld>
            <a:endParaRPr lang="en-US" dirty="0"/>
          </a:p>
        </p:txBody>
      </p:sp>
      <p:sp>
        <p:nvSpPr>
          <p:cNvPr id="4" name="Slide Image Placeholder 3"/>
          <p:cNvSpPr>
            <a:spLocks noGrp="1" noRot="1" noChangeAspect="1"/>
          </p:cNvSpPr>
          <p:nvPr>
            <p:ph type="sldImg" idx="2"/>
          </p:nvPr>
        </p:nvSpPr>
        <p:spPr>
          <a:xfrm>
            <a:off x="2897188" y="525463"/>
            <a:ext cx="3503612" cy="2628900"/>
          </a:xfrm>
          <a:prstGeom prst="rect">
            <a:avLst/>
          </a:prstGeom>
          <a:noFill/>
          <a:ln w="12700">
            <a:solidFill>
              <a:prstClr val="black"/>
            </a:solidFill>
          </a:ln>
        </p:spPr>
        <p:txBody>
          <a:bodyPr vert="horz" lIns="93241" tIns="46621" rIns="93241" bIns="46621" rtlCol="0" anchor="ctr"/>
          <a:lstStyle/>
          <a:p>
            <a:endParaRPr lang="en-US" dirty="0"/>
          </a:p>
        </p:txBody>
      </p:sp>
      <p:sp>
        <p:nvSpPr>
          <p:cNvPr id="5" name="Notes Placeholder 4"/>
          <p:cNvSpPr>
            <a:spLocks noGrp="1"/>
          </p:cNvSpPr>
          <p:nvPr>
            <p:ph type="body" sz="quarter" idx="3"/>
          </p:nvPr>
        </p:nvSpPr>
        <p:spPr>
          <a:xfrm>
            <a:off x="929641" y="3329941"/>
            <a:ext cx="7437120" cy="3154680"/>
          </a:xfrm>
          <a:prstGeom prst="rect">
            <a:avLst/>
          </a:prstGeom>
        </p:spPr>
        <p:txBody>
          <a:bodyPr vert="horz" lIns="93241" tIns="46621" rIns="93241" bIns="4662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6658664"/>
            <a:ext cx="4028440" cy="350520"/>
          </a:xfrm>
          <a:prstGeom prst="rect">
            <a:avLst/>
          </a:prstGeom>
        </p:spPr>
        <p:txBody>
          <a:bodyPr vert="horz" lIns="93241" tIns="46621" rIns="93241" bIns="46621"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65810" y="6658664"/>
            <a:ext cx="4028440" cy="350520"/>
          </a:xfrm>
          <a:prstGeom prst="rect">
            <a:avLst/>
          </a:prstGeom>
        </p:spPr>
        <p:txBody>
          <a:bodyPr vert="horz" lIns="93241" tIns="46621" rIns="93241" bIns="46621" rtlCol="0" anchor="b"/>
          <a:lstStyle>
            <a:lvl1pPr algn="r">
              <a:defRPr sz="1200"/>
            </a:lvl1pPr>
          </a:lstStyle>
          <a:p>
            <a:fld id="{74734F69-E189-4438-AE04-9B01C11A8EE2}" type="slidenum">
              <a:rPr lang="en-US" smtClean="0"/>
              <a:pPr/>
              <a:t>‹#›</a:t>
            </a:fld>
            <a:endParaRPr lang="en-US" dirty="0"/>
          </a:p>
        </p:txBody>
      </p:sp>
    </p:spTree>
    <p:extLst>
      <p:ext uri="{BB962C8B-B14F-4D97-AF65-F5344CB8AC3E}">
        <p14:creationId xmlns:p14="http://schemas.microsoft.com/office/powerpoint/2010/main" val="4251868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Today I will be</a:t>
            </a:r>
            <a:r>
              <a:rPr lang="en-US" baseline="0" dirty="0" smtClean="0"/>
              <a:t> presenting a paper about flipping correlation patterns</a:t>
            </a:r>
            <a:endParaRPr lang="en-US" dirty="0" smtClean="0"/>
          </a:p>
          <a:p>
            <a:endParaRPr lang="en-US" dirty="0"/>
          </a:p>
        </p:txBody>
      </p:sp>
      <p:sp>
        <p:nvSpPr>
          <p:cNvPr id="4" name="Slide Number Placeholder 3"/>
          <p:cNvSpPr>
            <a:spLocks noGrp="1"/>
          </p:cNvSpPr>
          <p:nvPr>
            <p:ph type="sldNum" sz="quarter" idx="10"/>
          </p:nvPr>
        </p:nvSpPr>
        <p:spPr/>
        <p:txBody>
          <a:bodyPr/>
          <a:lstStyle/>
          <a:p>
            <a:fld id="{74734F69-E189-4438-AE04-9B01C11A8EE2}" type="slidenum">
              <a:rPr lang="en-US" smtClean="0"/>
              <a:pPr/>
              <a:t>1</a:t>
            </a:fld>
            <a:endParaRPr lang="en-US" dirty="0"/>
          </a:p>
        </p:txBody>
      </p:sp>
    </p:spTree>
    <p:extLst>
      <p:ext uri="{BB962C8B-B14F-4D97-AF65-F5344CB8AC3E}">
        <p14:creationId xmlns:p14="http://schemas.microsoft.com/office/powerpoint/2010/main" val="29105308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a:t>
            </a:r>
            <a:r>
              <a:rPr lang="en-US" baseline="0" dirty="0" smtClean="0"/>
              <a:t> example, e</a:t>
            </a:r>
            <a:r>
              <a:rPr lang="en-US" dirty="0" smtClean="0"/>
              <a:t>ach movie can be described as a separate movie, or as a romance movie. The leaves of a taxonomy tree represent movies at the lowest level of abstraction.</a:t>
            </a:r>
          </a:p>
          <a:p>
            <a:r>
              <a:rPr lang="en-US" dirty="0" smtClean="0"/>
              <a:t>Each internal node is by itself an item (western movie, romance movie), but at a higher abstraction level.</a:t>
            </a:r>
          </a:p>
          <a:p>
            <a:r>
              <a:rPr lang="en-US" dirty="0" smtClean="0"/>
              <a:t>Our goal is to explore correlation differences across abstraction levels in the taxonomy tree. </a:t>
            </a:r>
          </a:p>
          <a:p>
            <a:r>
              <a:rPr lang="en-US" dirty="0" smtClean="0"/>
              <a:t>Specifically, we are looking for a case, when the correlation value at one level of abstraction is in contrast with higher-level correlations.</a:t>
            </a:r>
          </a:p>
          <a:p>
            <a:endParaRPr lang="en-US" dirty="0" smtClean="0"/>
          </a:p>
          <a:p>
            <a:r>
              <a:rPr lang="en-US" dirty="0" smtClean="0"/>
              <a:t>We call such correlations </a:t>
            </a:r>
            <a:r>
              <a:rPr lang="en-US" i="1" dirty="0" smtClean="0">
                <a:solidFill>
                  <a:srgbClr val="FF0000"/>
                </a:solidFill>
              </a:rPr>
              <a:t>flipping correlations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74734F69-E189-4438-AE04-9B01C11A8EE2}" type="slidenum">
              <a:rPr lang="en-US" smtClean="0"/>
              <a:pPr/>
              <a:t>11</a:t>
            </a:fld>
            <a:endParaRPr lang="en-US" dirty="0"/>
          </a:p>
        </p:txBody>
      </p:sp>
    </p:spTree>
    <p:extLst>
      <p:ext uri="{BB962C8B-B14F-4D97-AF65-F5344CB8AC3E}">
        <p14:creationId xmlns:p14="http://schemas.microsoft.com/office/powerpoint/2010/main" val="37922069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sz="1200" b="0" i="0" u="none" strike="noStrike" kern="1200" baseline="0" dirty="0" smtClean="0">
                <a:solidFill>
                  <a:schemeClr val="tx1"/>
                </a:solidFill>
                <a:latin typeface="+mn-lt"/>
                <a:ea typeface="+mn-ea"/>
                <a:cs typeface="+mn-cs"/>
              </a:rPr>
              <a:t>We model each user as a single transaction. Each</a:t>
            </a:r>
          </a:p>
          <a:p>
            <a:r>
              <a:rPr lang="en-US" sz="1200" b="0" i="0" u="none" strike="noStrike" kern="1200" baseline="0" dirty="0" smtClean="0">
                <a:solidFill>
                  <a:schemeClr val="tx1"/>
                </a:solidFill>
                <a:latin typeface="+mn-lt"/>
                <a:ea typeface="+mn-ea"/>
                <a:cs typeface="+mn-cs"/>
              </a:rPr>
              <a:t>transaction contains all movies which this user ranked highly</a:t>
            </a:r>
          </a:p>
          <a:p>
            <a:r>
              <a:rPr lang="en-US" sz="1200" b="0" i="0" u="none" strike="noStrike" kern="1200" baseline="0" dirty="0" smtClean="0">
                <a:solidFill>
                  <a:schemeClr val="tx1"/>
                </a:solidFill>
                <a:latin typeface="+mn-lt"/>
                <a:ea typeface="+mn-ea"/>
                <a:cs typeface="+mn-cs"/>
              </a:rPr>
              <a:t>(at least 4 out of 5), giving us each user’s favorite movies.</a:t>
            </a:r>
          </a:p>
          <a:p>
            <a:r>
              <a:rPr lang="en-US" sz="1200" b="0" i="0" u="none" strike="noStrike" kern="1200" baseline="0" dirty="0" smtClean="0">
                <a:solidFill>
                  <a:schemeClr val="tx1"/>
                </a:solidFill>
                <a:latin typeface="+mn-lt"/>
                <a:ea typeface="+mn-ea"/>
                <a:cs typeface="+mn-cs"/>
              </a:rPr>
              <a:t>We can easily find correlations between movies, that is, which</a:t>
            </a:r>
          </a:p>
          <a:p>
            <a:r>
              <a:rPr lang="en-US" sz="1200" b="0" i="0" u="none" strike="noStrike" kern="1200" baseline="0" dirty="0" smtClean="0">
                <a:solidFill>
                  <a:schemeClr val="tx1"/>
                </a:solidFill>
                <a:latin typeface="+mn-lt"/>
                <a:ea typeface="+mn-ea"/>
                <a:cs typeface="+mn-cs"/>
              </a:rPr>
              <a:t>sets of movies are almost always favored together. </a:t>
            </a:r>
          </a:p>
          <a:p>
            <a:r>
              <a:rPr lang="en-US" sz="1200" b="0" i="0" u="none" strike="noStrike" kern="1200" baseline="0" dirty="0" smtClean="0">
                <a:solidFill>
                  <a:schemeClr val="tx1"/>
                </a:solidFill>
                <a:latin typeface="+mn-lt"/>
                <a:ea typeface="+mn-ea"/>
                <a:cs typeface="+mn-cs"/>
              </a:rPr>
              <a:t>If we replace each movie by movie genre,</a:t>
            </a:r>
          </a:p>
          <a:p>
            <a:r>
              <a:rPr lang="en-US" sz="1200" b="0" i="0" u="none" strike="noStrike" kern="1200" baseline="0" dirty="0" smtClean="0">
                <a:solidFill>
                  <a:schemeClr val="tx1"/>
                </a:solidFill>
                <a:latin typeface="+mn-lt"/>
                <a:ea typeface="+mn-ea"/>
                <a:cs typeface="+mn-cs"/>
              </a:rPr>
              <a:t>then we see that users who like action movies also like</a:t>
            </a:r>
          </a:p>
          <a:p>
            <a:r>
              <a:rPr lang="en-US" sz="1200" b="0" i="0" u="none" strike="noStrike" kern="1200" baseline="0" dirty="0" smtClean="0">
                <a:solidFill>
                  <a:schemeClr val="tx1"/>
                </a:solidFill>
                <a:latin typeface="+mn-lt"/>
                <a:ea typeface="+mn-ea"/>
                <a:cs typeface="+mn-cs"/>
              </a:rPr>
              <a:t>adventure movies, but people who like romance movies rarely</a:t>
            </a:r>
          </a:p>
          <a:p>
            <a:r>
              <a:rPr lang="en-US" sz="1200" b="0" i="0" u="none" strike="noStrike" kern="1200" baseline="0" dirty="0" smtClean="0">
                <a:solidFill>
                  <a:schemeClr val="tx1"/>
                </a:solidFill>
                <a:latin typeface="+mn-lt"/>
                <a:ea typeface="+mn-ea"/>
                <a:cs typeface="+mn-cs"/>
              </a:rPr>
              <a:t>also like westerns (negative correlation). However, for the</a:t>
            </a:r>
          </a:p>
          <a:p>
            <a:r>
              <a:rPr lang="en-US" sz="1200" b="0" i="0" u="none" strike="noStrike" kern="1200" baseline="0" dirty="0" smtClean="0">
                <a:solidFill>
                  <a:schemeClr val="tx1"/>
                </a:solidFill>
                <a:latin typeface="+mn-lt"/>
                <a:ea typeface="+mn-ea"/>
                <a:cs typeface="+mn-cs"/>
              </a:rPr>
              <a:t>negatively correlated romance and western genres, we found</a:t>
            </a:r>
          </a:p>
          <a:p>
            <a:r>
              <a:rPr lang="en-US" sz="1200" b="0" i="0" u="none" strike="noStrike" kern="1200" baseline="0" dirty="0" smtClean="0">
                <a:solidFill>
                  <a:schemeClr val="tx1"/>
                </a:solidFill>
                <a:latin typeface="+mn-lt"/>
                <a:ea typeface="+mn-ea"/>
                <a:cs typeface="+mn-cs"/>
              </a:rPr>
              <a:t>two movies which are positively correlated:</a:t>
            </a:r>
          </a:p>
          <a:p>
            <a:r>
              <a:rPr lang="en-US" sz="1200" b="0" i="0" u="none" strike="noStrike" kern="1200" baseline="0" dirty="0" smtClean="0">
                <a:solidFill>
                  <a:schemeClr val="tx1"/>
                </a:solidFill>
                <a:latin typeface="+mn-lt"/>
                <a:ea typeface="+mn-ea"/>
                <a:cs typeface="+mn-cs"/>
              </a:rPr>
              <a:t>The Big Country and High Noon.</a:t>
            </a:r>
          </a:p>
          <a:p>
            <a:r>
              <a:rPr lang="en-US" sz="1200" b="0" i="0" u="none" strike="noStrike" kern="1200" baseline="0" dirty="0" smtClean="0">
                <a:solidFill>
                  <a:schemeClr val="tx1"/>
                </a:solidFill>
                <a:latin typeface="+mn-lt"/>
                <a:ea typeface="+mn-ea"/>
                <a:cs typeface="+mn-cs"/>
              </a:rPr>
              <a:t>Thus, the positive correlation between these two movies is in</a:t>
            </a:r>
          </a:p>
          <a:p>
            <a:r>
              <a:rPr lang="en-US" sz="1200" b="0" i="0" u="none" strike="noStrike" kern="1200" baseline="0" dirty="0" smtClean="0">
                <a:solidFill>
                  <a:schemeClr val="tx1"/>
                </a:solidFill>
                <a:latin typeface="+mn-lt"/>
                <a:ea typeface="+mn-ea"/>
                <a:cs typeface="+mn-cs"/>
              </a:rPr>
              <a:t>contrast with negative correlation between their generalizations.</a:t>
            </a:r>
          </a:p>
          <a:p>
            <a:r>
              <a:rPr lang="en-US" sz="1200" b="0" i="0" u="none" strike="noStrike" kern="1200" baseline="0" dirty="0" smtClean="0">
                <a:solidFill>
                  <a:schemeClr val="tx1"/>
                </a:solidFill>
                <a:latin typeface="+mn-lt"/>
                <a:ea typeface="+mn-ea"/>
                <a:cs typeface="+mn-cs"/>
              </a:rPr>
              <a:t>This is quite a surprising finding, and it suggests that these movies might be miss-categorized. </a:t>
            </a:r>
          </a:p>
        </p:txBody>
      </p:sp>
      <p:sp>
        <p:nvSpPr>
          <p:cNvPr id="4" name="Slide Number Placeholder 3"/>
          <p:cNvSpPr>
            <a:spLocks noGrp="1"/>
          </p:cNvSpPr>
          <p:nvPr>
            <p:ph type="sldNum" sz="quarter" idx="10"/>
          </p:nvPr>
        </p:nvSpPr>
        <p:spPr/>
        <p:txBody>
          <a:bodyPr/>
          <a:lstStyle/>
          <a:p>
            <a:fld id="{74734F69-E189-4438-AE04-9B01C11A8EE2}" type="slidenum">
              <a:rPr lang="en-US" smtClean="0"/>
              <a:pPr/>
              <a:t>12</a:t>
            </a:fld>
            <a:endParaRPr lang="en-US" dirty="0"/>
          </a:p>
        </p:txBody>
      </p:sp>
    </p:spTree>
    <p:extLst>
      <p:ext uri="{BB962C8B-B14F-4D97-AF65-F5344CB8AC3E}">
        <p14:creationId xmlns:p14="http://schemas.microsoft.com/office/powerpoint/2010/main" val="25135809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CA" dirty="0" smtClean="0"/>
              <a:t>If two</a:t>
            </a:r>
            <a:r>
              <a:rPr lang="en-CA" baseline="0" dirty="0" smtClean="0"/>
              <a:t> groups of items are negatively correlated, but some sub-groups are positively correlated then there is something special about these sub-groups</a:t>
            </a:r>
            <a:endParaRPr lang="en-CA" dirty="0" smtClean="0"/>
          </a:p>
          <a:p>
            <a:endParaRPr lang="en-CA" dirty="0" smtClean="0"/>
          </a:p>
          <a:p>
            <a:r>
              <a:rPr lang="en-CA" dirty="0" smtClean="0"/>
              <a:t>The positive correlation between two groups of items suggest that the items in both groups behave similarly. But some exceptional sub-groups are negatively correlated. Why?</a:t>
            </a:r>
          </a:p>
          <a:p>
            <a:endParaRPr lang="en-CA" dirty="0" smtClean="0"/>
          </a:p>
          <a:p>
            <a:r>
              <a:rPr lang="en-CA" dirty="0" smtClean="0"/>
              <a:t>We leave these questions to domain experts, and </a:t>
            </a:r>
            <a:r>
              <a:rPr lang="en-CA" dirty="0" smtClean="0">
                <a:solidFill>
                  <a:srgbClr val="FF0000"/>
                </a:solidFill>
              </a:rPr>
              <a:t>our contribution is an efficient computation of all flipping correlations</a:t>
            </a:r>
            <a:endParaRPr lang="en-US" dirty="0" smtClean="0">
              <a:solidFill>
                <a:srgbClr val="FF0000"/>
              </a:solidFill>
            </a:endParaRPr>
          </a:p>
          <a:p>
            <a:endParaRPr lang="en-US" dirty="0"/>
          </a:p>
        </p:txBody>
      </p:sp>
      <p:sp>
        <p:nvSpPr>
          <p:cNvPr id="4" name="Slide Number Placeholder 3"/>
          <p:cNvSpPr>
            <a:spLocks noGrp="1"/>
          </p:cNvSpPr>
          <p:nvPr>
            <p:ph type="sldNum" sz="quarter" idx="10"/>
          </p:nvPr>
        </p:nvSpPr>
        <p:spPr/>
        <p:txBody>
          <a:bodyPr/>
          <a:lstStyle/>
          <a:p>
            <a:fld id="{74734F69-E189-4438-AE04-9B01C11A8EE2}" type="slidenum">
              <a:rPr lang="en-US" smtClean="0"/>
              <a:pPr/>
              <a:t>13</a:t>
            </a:fld>
            <a:endParaRPr lang="en-US" dirty="0"/>
          </a:p>
        </p:txBody>
      </p:sp>
    </p:spTree>
    <p:extLst>
      <p:ext uri="{BB962C8B-B14F-4D97-AF65-F5344CB8AC3E}">
        <p14:creationId xmlns:p14="http://schemas.microsoft.com/office/powerpoint/2010/main" val="38491924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 we select a suitable </a:t>
            </a:r>
            <a:r>
              <a:rPr lang="en-US" baseline="0" dirty="0" smtClean="0"/>
              <a:t>correlation measure.  There are quite a few different correlation measures. The only group of measures which is suitable for large datasets are null-invariant correlation measures. </a:t>
            </a:r>
            <a:endParaRPr lang="en-US" dirty="0"/>
          </a:p>
        </p:txBody>
      </p:sp>
      <p:sp>
        <p:nvSpPr>
          <p:cNvPr id="4" name="Slide Number Placeholder 3"/>
          <p:cNvSpPr>
            <a:spLocks noGrp="1"/>
          </p:cNvSpPr>
          <p:nvPr>
            <p:ph type="sldNum" sz="quarter" idx="10"/>
          </p:nvPr>
        </p:nvSpPr>
        <p:spPr/>
        <p:txBody>
          <a:bodyPr/>
          <a:lstStyle/>
          <a:p>
            <a:fld id="{74734F69-E189-4438-AE04-9B01C11A8EE2}" type="slidenum">
              <a:rPr lang="en-US" smtClean="0"/>
              <a:pPr/>
              <a:t>15</a:t>
            </a:fld>
            <a:endParaRPr lang="en-US" dirty="0"/>
          </a:p>
        </p:txBody>
      </p:sp>
    </p:spTree>
    <p:extLst>
      <p:ext uri="{BB962C8B-B14F-4D97-AF65-F5344CB8AC3E}">
        <p14:creationId xmlns:p14="http://schemas.microsoft.com/office/powerpoint/2010/main" val="35704273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However, some of these measures (the most useful) are neither monotone, nor anti-monotone, and this poses</a:t>
            </a:r>
            <a:r>
              <a:rPr lang="en-US" baseline="0" dirty="0" smtClean="0"/>
              <a:t> an additional challenge to the computation of flipping patterns. </a:t>
            </a:r>
          </a:p>
          <a:p>
            <a:r>
              <a:rPr lang="en-US" baseline="0" dirty="0" smtClean="0"/>
              <a:t>We cannot extract flipping patterns by post-processing of all positive and negative correlations, since we cannot compute all positive and negative correlations. </a:t>
            </a:r>
          </a:p>
          <a:p>
            <a:endParaRPr lang="en-US" baseline="0" dirty="0" smtClean="0"/>
          </a:p>
          <a:p>
            <a:r>
              <a:rPr lang="en-US" baseline="0" dirty="0" smtClean="0"/>
              <a:t>Instead, we push the flipping constraint directly into the mining process, and develop new pruning methods for non-anti monotone measures. </a:t>
            </a:r>
            <a:endParaRPr lang="en-US" dirty="0"/>
          </a:p>
        </p:txBody>
      </p:sp>
      <p:sp>
        <p:nvSpPr>
          <p:cNvPr id="4" name="Slide Number Placeholder 3"/>
          <p:cNvSpPr>
            <a:spLocks noGrp="1"/>
          </p:cNvSpPr>
          <p:nvPr>
            <p:ph type="sldNum" sz="quarter" idx="10"/>
          </p:nvPr>
        </p:nvSpPr>
        <p:spPr/>
        <p:txBody>
          <a:bodyPr/>
          <a:lstStyle/>
          <a:p>
            <a:fld id="{74734F69-E189-4438-AE04-9B01C11A8EE2}" type="slidenum">
              <a:rPr lang="en-US" smtClean="0"/>
              <a:pPr/>
              <a:t>16</a:t>
            </a:fld>
            <a:endParaRPr lang="en-US" dirty="0"/>
          </a:p>
        </p:txBody>
      </p:sp>
    </p:spTree>
    <p:extLst>
      <p:ext uri="{BB962C8B-B14F-4D97-AF65-F5344CB8AC3E}">
        <p14:creationId xmlns:p14="http://schemas.microsoft.com/office/powerpoint/2010/main" val="21177887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Our Flipper algorithm is developed for any null-invariant correlation measure and it is based on these three optimizations.</a:t>
            </a:r>
          </a:p>
          <a:p>
            <a:r>
              <a:rPr lang="en-US" sz="1200" b="0" i="0" u="none" strike="noStrike" kern="1200" baseline="0" dirty="0" smtClean="0">
                <a:solidFill>
                  <a:schemeClr val="tx1"/>
                </a:solidFill>
                <a:latin typeface="+mn-lt"/>
                <a:ea typeface="+mn-ea"/>
                <a:cs typeface="+mn-cs"/>
              </a:rPr>
              <a:t>These new pruning techniques lead to a significant reduction of the number of</a:t>
            </a:r>
          </a:p>
          <a:p>
            <a:r>
              <a:rPr lang="en-US" sz="1200" b="0" i="0" u="none" strike="noStrike" kern="1200" baseline="0" dirty="0" smtClean="0">
                <a:solidFill>
                  <a:schemeClr val="tx1"/>
                </a:solidFill>
                <a:latin typeface="+mn-lt"/>
                <a:ea typeface="+mn-ea"/>
                <a:cs typeface="+mn-cs"/>
              </a:rPr>
              <a:t>candidate patterns to be considered in each iteration and to the early termination of the</a:t>
            </a:r>
          </a:p>
          <a:p>
            <a:r>
              <a:rPr lang="en-US" sz="1200" b="0" i="0" u="none" strike="noStrike" kern="1200" baseline="0" dirty="0" smtClean="0">
                <a:solidFill>
                  <a:schemeClr val="tx1"/>
                </a:solidFill>
                <a:latin typeface="+mn-lt"/>
                <a:ea typeface="+mn-ea"/>
                <a:cs typeface="+mn-cs"/>
              </a:rPr>
              <a:t>pattern growth, which accounts for</a:t>
            </a:r>
          </a:p>
          <a:p>
            <a:r>
              <a:rPr lang="en-US" sz="1200" b="0" i="0" u="none" strike="noStrike" kern="1200" baseline="0" dirty="0" smtClean="0">
                <a:solidFill>
                  <a:schemeClr val="tx1"/>
                </a:solidFill>
                <a:latin typeface="+mn-lt"/>
                <a:ea typeface="+mn-ea"/>
                <a:cs typeface="+mn-cs"/>
              </a:rPr>
              <a:t>the high efficiency of our mining algorithm.</a:t>
            </a:r>
            <a:endParaRPr lang="en-US" dirty="0"/>
          </a:p>
        </p:txBody>
      </p:sp>
      <p:sp>
        <p:nvSpPr>
          <p:cNvPr id="4" name="Slide Number Placeholder 3"/>
          <p:cNvSpPr>
            <a:spLocks noGrp="1"/>
          </p:cNvSpPr>
          <p:nvPr>
            <p:ph type="sldNum" sz="quarter" idx="10"/>
          </p:nvPr>
        </p:nvSpPr>
        <p:spPr/>
        <p:txBody>
          <a:bodyPr/>
          <a:lstStyle/>
          <a:p>
            <a:fld id="{74734F69-E189-4438-AE04-9B01C11A8EE2}" type="slidenum">
              <a:rPr lang="en-US" smtClean="0"/>
              <a:pPr/>
              <a:t>17</a:t>
            </a:fld>
            <a:endParaRPr lang="en-US" dirty="0"/>
          </a:p>
        </p:txBody>
      </p:sp>
    </p:spTree>
    <p:extLst>
      <p:ext uri="{BB962C8B-B14F-4D97-AF65-F5344CB8AC3E}">
        <p14:creationId xmlns:p14="http://schemas.microsoft.com/office/powerpoint/2010/main" val="22370757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b="0" i="0" u="none" strike="noStrike" kern="1200" baseline="0" dirty="0" smtClean="0">
                <a:solidFill>
                  <a:schemeClr val="tx1"/>
                </a:solidFill>
                <a:latin typeface="+mn-lt"/>
                <a:ea typeface="+mn-ea"/>
                <a:cs typeface="+mn-cs"/>
              </a:rPr>
              <a:t>We extracted flipping patterns from 3 large real-life datasets</a:t>
            </a:r>
          </a:p>
          <a:p>
            <a:r>
              <a:rPr lang="en-US" sz="1200" b="0" i="0" u="none" strike="noStrike" kern="1200" baseline="0" dirty="0" smtClean="0">
                <a:solidFill>
                  <a:schemeClr val="tx1"/>
                </a:solidFill>
                <a:latin typeface="+mn-lt"/>
                <a:ea typeface="+mn-ea"/>
                <a:cs typeface="+mn-cs"/>
              </a:rPr>
              <a:t>The GROCERIES dataset represents 1-month of</a:t>
            </a:r>
          </a:p>
          <a:p>
            <a:r>
              <a:rPr lang="en-US" sz="1200" b="0" i="0" u="none" strike="noStrike" kern="1200" baseline="0" dirty="0" smtClean="0">
                <a:solidFill>
                  <a:schemeClr val="tx1"/>
                </a:solidFill>
                <a:latin typeface="+mn-lt"/>
                <a:ea typeface="+mn-ea"/>
                <a:cs typeface="+mn-cs"/>
              </a:rPr>
              <a:t>the point-of-sale transactions in a local grocery store. The</a:t>
            </a:r>
          </a:p>
          <a:p>
            <a:r>
              <a:rPr lang="en-US" sz="1200" b="0" i="0" u="none" strike="noStrike" kern="1200" baseline="0" dirty="0" smtClean="0">
                <a:solidFill>
                  <a:schemeClr val="tx1"/>
                </a:solidFill>
                <a:latin typeface="+mn-lt"/>
                <a:ea typeface="+mn-ea"/>
                <a:cs typeface="+mn-cs"/>
              </a:rPr>
              <a:t>taxonomy represents item categorization</a:t>
            </a:r>
          </a:p>
          <a:p>
            <a:r>
              <a:rPr lang="en-US" sz="1200" b="0" i="0" u="none" strike="noStrike" kern="1200" baseline="0" dirty="0" smtClean="0">
                <a:solidFill>
                  <a:schemeClr val="tx1"/>
                </a:solidFill>
                <a:latin typeface="+mn-lt"/>
                <a:ea typeface="+mn-ea"/>
                <a:cs typeface="+mn-cs"/>
              </a:rPr>
              <a:t>used in this store</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The CENSUS dataset is an extract from the US</a:t>
            </a:r>
          </a:p>
          <a:p>
            <a:r>
              <a:rPr lang="en-US" sz="1200" b="0" i="0" u="none" strike="noStrike" kern="1200" baseline="0" dirty="0" smtClean="0">
                <a:solidFill>
                  <a:schemeClr val="tx1"/>
                </a:solidFill>
                <a:latin typeface="+mn-lt"/>
                <a:ea typeface="+mn-ea"/>
                <a:cs typeface="+mn-cs"/>
              </a:rPr>
              <a:t>Census 1996. It represents multi-attribute records, where</a:t>
            </a:r>
          </a:p>
          <a:p>
            <a:r>
              <a:rPr lang="en-US" sz="1200" b="0" i="0" u="none" strike="noStrike" kern="1200" baseline="0" dirty="0" smtClean="0">
                <a:solidFill>
                  <a:schemeClr val="tx1"/>
                </a:solidFill>
                <a:latin typeface="+mn-lt"/>
                <a:ea typeface="+mn-ea"/>
                <a:cs typeface="+mn-cs"/>
              </a:rPr>
              <a:t>each record characterizes a single person. We considered each record as a transaction. We manually</a:t>
            </a:r>
          </a:p>
          <a:p>
            <a:r>
              <a:rPr lang="en-US" sz="1200" b="0" i="0" u="none" strike="noStrike" kern="1200" baseline="0" dirty="0" smtClean="0">
                <a:solidFill>
                  <a:schemeClr val="tx1"/>
                </a:solidFill>
                <a:latin typeface="+mn-lt"/>
                <a:ea typeface="+mn-ea"/>
                <a:cs typeface="+mn-cs"/>
              </a:rPr>
              <a:t>created hierarchies with two and three levels based on different</a:t>
            </a:r>
          </a:p>
          <a:p>
            <a:r>
              <a:rPr lang="en-US" sz="1200" b="0" i="0" u="none" strike="noStrike" kern="1200" baseline="0" dirty="0" smtClean="0">
                <a:solidFill>
                  <a:schemeClr val="tx1"/>
                </a:solidFill>
                <a:latin typeface="+mn-lt"/>
                <a:ea typeface="+mn-ea"/>
                <a:cs typeface="+mn-cs"/>
              </a:rPr>
              <a:t>attribute combinations.</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The MEDLINE dataset is a set of medical paper citations.</a:t>
            </a:r>
          </a:p>
          <a:p>
            <a:r>
              <a:rPr lang="en-US" sz="1200" b="0" i="0" u="none" strike="noStrike" kern="1200" baseline="0" dirty="0" smtClean="0">
                <a:solidFill>
                  <a:schemeClr val="tx1"/>
                </a:solidFill>
                <a:latin typeface="+mn-lt"/>
                <a:ea typeface="+mn-ea"/>
                <a:cs typeface="+mn-cs"/>
              </a:rPr>
              <a:t>Each citation (paper) is a transaction. The items</a:t>
            </a:r>
          </a:p>
          <a:p>
            <a:r>
              <a:rPr lang="en-US" sz="1200" b="0" i="0" u="none" strike="noStrike" kern="1200" baseline="0" dirty="0" smtClean="0">
                <a:solidFill>
                  <a:schemeClr val="tx1"/>
                </a:solidFill>
                <a:latin typeface="+mn-lt"/>
                <a:ea typeface="+mn-ea"/>
                <a:cs typeface="+mn-cs"/>
              </a:rPr>
              <a:t>are the topics. The hierarchy of topics was obtained from</a:t>
            </a:r>
          </a:p>
          <a:p>
            <a:r>
              <a:rPr lang="en-US" sz="1200" b="0" i="0" u="none" strike="noStrike" kern="1200" baseline="0" dirty="0" smtClean="0">
                <a:solidFill>
                  <a:schemeClr val="tx1"/>
                </a:solidFill>
                <a:latin typeface="+mn-lt"/>
                <a:ea typeface="+mn-ea"/>
                <a:cs typeface="+mn-cs"/>
              </a:rPr>
              <a:t>the Medical Subject Headings database</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These datasets are dense, and the computation of flipping patterns without using our new pruning techniques is infeasible: we could ran the basic algorithm only for the smallest dataset groceries, which took more than 10 hours, and lead to memory overflow (128 GB RAM). With our new methods, the computation becomes feasible.</a:t>
            </a:r>
            <a:endParaRPr lang="en-US" dirty="0"/>
          </a:p>
        </p:txBody>
      </p:sp>
      <p:sp>
        <p:nvSpPr>
          <p:cNvPr id="4" name="Slide Number Placeholder 3"/>
          <p:cNvSpPr>
            <a:spLocks noGrp="1"/>
          </p:cNvSpPr>
          <p:nvPr>
            <p:ph type="sldNum" sz="quarter" idx="10"/>
          </p:nvPr>
        </p:nvSpPr>
        <p:spPr/>
        <p:txBody>
          <a:bodyPr/>
          <a:lstStyle/>
          <a:p>
            <a:fld id="{74734F69-E189-4438-AE04-9B01C11A8EE2}" type="slidenum">
              <a:rPr lang="en-US" smtClean="0"/>
              <a:pPr/>
              <a:t>26</a:t>
            </a:fld>
            <a:endParaRPr lang="en-US" dirty="0"/>
          </a:p>
        </p:txBody>
      </p:sp>
    </p:spTree>
    <p:extLst>
      <p:ext uri="{BB962C8B-B14F-4D97-AF65-F5344CB8AC3E}">
        <p14:creationId xmlns:p14="http://schemas.microsoft.com/office/powerpoint/2010/main" val="2447294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We discovered numerous surprising flipping correlations from these real datasets. Here we show one example for each dataset. </a:t>
            </a:r>
          </a:p>
        </p:txBody>
      </p:sp>
      <p:sp>
        <p:nvSpPr>
          <p:cNvPr id="4" name="Slide Number Placeholder 3"/>
          <p:cNvSpPr>
            <a:spLocks noGrp="1"/>
          </p:cNvSpPr>
          <p:nvPr>
            <p:ph type="sldNum" sz="quarter" idx="10"/>
          </p:nvPr>
        </p:nvSpPr>
        <p:spPr/>
        <p:txBody>
          <a:bodyPr/>
          <a:lstStyle/>
          <a:p>
            <a:fld id="{74734F69-E189-4438-AE04-9B01C11A8EE2}" type="slidenum">
              <a:rPr lang="en-US" smtClean="0"/>
              <a:pPr/>
              <a:t>27</a:t>
            </a:fld>
            <a:endParaRPr lang="en-US" dirty="0"/>
          </a:p>
        </p:txBody>
      </p:sp>
    </p:spTree>
    <p:extLst>
      <p:ext uri="{BB962C8B-B14F-4D97-AF65-F5344CB8AC3E}">
        <p14:creationId xmlns:p14="http://schemas.microsoft.com/office/powerpoint/2010/main" val="9769315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Each example shows positive or negative correlation between a pair of items at the</a:t>
            </a:r>
          </a:p>
          <a:p>
            <a:r>
              <a:rPr lang="en-US" sz="1200" b="0" i="0" u="none" strike="noStrike" kern="1200" baseline="0" dirty="0" smtClean="0">
                <a:solidFill>
                  <a:schemeClr val="tx1"/>
                </a:solidFill>
                <a:latin typeface="+mn-lt"/>
                <a:ea typeface="+mn-ea"/>
                <a:cs typeface="+mn-cs"/>
              </a:rPr>
              <a:t>most detailed level of abstraction (bottom), accompanied</a:t>
            </a:r>
          </a:p>
          <a:p>
            <a:r>
              <a:rPr lang="en-US" sz="1200" b="0" i="0" u="none" strike="noStrike" kern="1200" baseline="0" dirty="0" smtClean="0">
                <a:solidFill>
                  <a:schemeClr val="tx1"/>
                </a:solidFill>
                <a:latin typeface="+mn-lt"/>
                <a:ea typeface="+mn-ea"/>
                <a:cs typeface="+mn-cs"/>
              </a:rPr>
              <a:t>by the corresponding contrasting correlations between their</a:t>
            </a:r>
          </a:p>
          <a:p>
            <a:r>
              <a:rPr lang="en-US" sz="1200" b="0" i="0" u="none" strike="noStrike" kern="1200" baseline="0" dirty="0" smtClean="0">
                <a:solidFill>
                  <a:schemeClr val="tx1"/>
                </a:solidFill>
                <a:latin typeface="+mn-lt"/>
                <a:ea typeface="+mn-ea"/>
                <a:cs typeface="+mn-cs"/>
              </a:rPr>
              <a:t>abstractions at higher levels. </a:t>
            </a:r>
            <a:endParaRPr lang="en-US" dirty="0" smtClean="0"/>
          </a:p>
          <a:p>
            <a:endParaRPr lang="en-US" dirty="0" smtClean="0"/>
          </a:p>
          <a:p>
            <a:r>
              <a:rPr lang="en-US" dirty="0" smtClean="0"/>
              <a:t>For example, we can use them to make</a:t>
            </a:r>
            <a:r>
              <a:rPr lang="en-US" baseline="0" dirty="0" smtClean="0"/>
              <a:t> corrections in a taxonomy tree</a:t>
            </a:r>
            <a:endParaRPr lang="en-US" dirty="0"/>
          </a:p>
        </p:txBody>
      </p:sp>
      <p:sp>
        <p:nvSpPr>
          <p:cNvPr id="4" name="Slide Number Placeholder 3"/>
          <p:cNvSpPr>
            <a:spLocks noGrp="1"/>
          </p:cNvSpPr>
          <p:nvPr>
            <p:ph type="sldNum" sz="quarter" idx="10"/>
          </p:nvPr>
        </p:nvSpPr>
        <p:spPr/>
        <p:txBody>
          <a:bodyPr/>
          <a:lstStyle/>
          <a:p>
            <a:fld id="{74734F69-E189-4438-AE04-9B01C11A8EE2}" type="slidenum">
              <a:rPr lang="en-US" smtClean="0"/>
              <a:pPr/>
              <a:t>28</a:t>
            </a:fld>
            <a:endParaRPr lang="en-US" dirty="0"/>
          </a:p>
        </p:txBody>
      </p:sp>
    </p:spTree>
    <p:extLst>
      <p:ext uri="{BB962C8B-B14F-4D97-AF65-F5344CB8AC3E}">
        <p14:creationId xmlns:p14="http://schemas.microsoft.com/office/powerpoint/2010/main" val="34618286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can discover sub-populations with a distinct behavior</a:t>
            </a:r>
            <a:endParaRPr lang="en-US" dirty="0"/>
          </a:p>
        </p:txBody>
      </p:sp>
      <p:sp>
        <p:nvSpPr>
          <p:cNvPr id="4" name="Slide Number Placeholder 3"/>
          <p:cNvSpPr>
            <a:spLocks noGrp="1"/>
          </p:cNvSpPr>
          <p:nvPr>
            <p:ph type="sldNum" sz="quarter" idx="10"/>
          </p:nvPr>
        </p:nvSpPr>
        <p:spPr/>
        <p:txBody>
          <a:bodyPr/>
          <a:lstStyle/>
          <a:p>
            <a:fld id="{74734F69-E189-4438-AE04-9B01C11A8EE2}" type="slidenum">
              <a:rPr lang="en-US" smtClean="0"/>
              <a:pPr/>
              <a:t>29</a:t>
            </a:fld>
            <a:endParaRPr lang="en-US" dirty="0"/>
          </a:p>
        </p:txBody>
      </p:sp>
    </p:spTree>
    <p:extLst>
      <p:ext uri="{BB962C8B-B14F-4D97-AF65-F5344CB8AC3E}">
        <p14:creationId xmlns:p14="http://schemas.microsoft.com/office/powerpoint/2010/main" val="1325535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In this paper we introduce a new type of pattern – a flipping</a:t>
            </a:r>
          </a:p>
          <a:p>
            <a:r>
              <a:rPr lang="en-US" sz="1200" b="0" i="0" u="none" strike="noStrike" kern="1200" baseline="0" dirty="0" smtClean="0">
                <a:solidFill>
                  <a:schemeClr val="tx1"/>
                </a:solidFill>
                <a:latin typeface="+mn-lt"/>
                <a:ea typeface="+mn-ea"/>
                <a:cs typeface="+mn-cs"/>
              </a:rPr>
              <a:t>correlation pattern. The flipping patterns are obtained from</a:t>
            </a:r>
          </a:p>
          <a:p>
            <a:r>
              <a:rPr lang="en-US" sz="1200" b="0" i="0" u="none" strike="noStrike" kern="1200" baseline="0" dirty="0" smtClean="0">
                <a:solidFill>
                  <a:schemeClr val="tx1"/>
                </a:solidFill>
                <a:latin typeface="+mn-lt"/>
                <a:ea typeface="+mn-ea"/>
                <a:cs typeface="+mn-cs"/>
              </a:rPr>
              <a:t>contrasting the correlations between items at different levels</a:t>
            </a:r>
          </a:p>
          <a:p>
            <a:r>
              <a:rPr lang="en-US" sz="1200" b="0" i="0" u="none" strike="noStrike" kern="1200" baseline="0" dirty="0" smtClean="0">
                <a:solidFill>
                  <a:schemeClr val="tx1"/>
                </a:solidFill>
                <a:latin typeface="+mn-lt"/>
                <a:ea typeface="+mn-ea"/>
                <a:cs typeface="+mn-cs"/>
              </a:rPr>
              <a:t>of abstraction. They represent surprising correlations,</a:t>
            </a:r>
          </a:p>
          <a:p>
            <a:r>
              <a:rPr lang="en-US" sz="1200" b="0" i="0" u="none" strike="noStrike" kern="1200" baseline="0" dirty="0" smtClean="0">
                <a:solidFill>
                  <a:schemeClr val="tx1"/>
                </a:solidFill>
                <a:latin typeface="+mn-lt"/>
                <a:ea typeface="+mn-ea"/>
                <a:cs typeface="+mn-cs"/>
              </a:rPr>
              <a:t>both positive and negative, which are specific for a given</a:t>
            </a:r>
          </a:p>
          <a:p>
            <a:r>
              <a:rPr lang="en-US" sz="1200" b="0" i="0" u="none" strike="noStrike" kern="1200" baseline="0" dirty="0" smtClean="0">
                <a:solidFill>
                  <a:schemeClr val="tx1"/>
                </a:solidFill>
                <a:latin typeface="+mn-lt"/>
                <a:ea typeface="+mn-ea"/>
                <a:cs typeface="+mn-cs"/>
              </a:rPr>
              <a:t>abstraction level, and which “flip” from positive to negative</a:t>
            </a:r>
          </a:p>
          <a:p>
            <a:r>
              <a:rPr lang="en-US" sz="1200" b="0" i="0" u="none" strike="noStrike" kern="1200" baseline="0" dirty="0" smtClean="0">
                <a:solidFill>
                  <a:schemeClr val="tx1"/>
                </a:solidFill>
                <a:latin typeface="+mn-lt"/>
                <a:ea typeface="+mn-ea"/>
                <a:cs typeface="+mn-cs"/>
              </a:rPr>
              <a:t>and vice versa when items are generalized to a higher</a:t>
            </a:r>
          </a:p>
          <a:p>
            <a:r>
              <a:rPr lang="en-US" sz="1200" b="0" i="0" u="none" strike="noStrike" kern="1200" baseline="0" dirty="0" smtClean="0">
                <a:solidFill>
                  <a:schemeClr val="tx1"/>
                </a:solidFill>
                <a:latin typeface="+mn-lt"/>
                <a:ea typeface="+mn-ea"/>
                <a:cs typeface="+mn-cs"/>
              </a:rPr>
              <a:t>level of abstraction.</a:t>
            </a:r>
            <a:endParaRPr lang="en-US" dirty="0" smtClean="0"/>
          </a:p>
          <a:p>
            <a:endParaRPr lang="en-US" dirty="0"/>
          </a:p>
        </p:txBody>
      </p:sp>
      <p:sp>
        <p:nvSpPr>
          <p:cNvPr id="4" name="Slide Number Placeholder 3"/>
          <p:cNvSpPr>
            <a:spLocks noGrp="1"/>
          </p:cNvSpPr>
          <p:nvPr>
            <p:ph type="sldNum" sz="quarter" idx="10"/>
          </p:nvPr>
        </p:nvSpPr>
        <p:spPr/>
        <p:txBody>
          <a:bodyPr/>
          <a:lstStyle/>
          <a:p>
            <a:fld id="{74734F69-E189-4438-AE04-9B01C11A8EE2}" type="slidenum">
              <a:rPr lang="en-US" smtClean="0"/>
              <a:pPr/>
              <a:t>2</a:t>
            </a:fld>
            <a:endParaRPr lang="en-US" dirty="0"/>
          </a:p>
        </p:txBody>
      </p:sp>
    </p:spTree>
    <p:extLst>
      <p:ext uri="{BB962C8B-B14F-4D97-AF65-F5344CB8AC3E}">
        <p14:creationId xmlns:p14="http://schemas.microsoft.com/office/powerpoint/2010/main" val="34570371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can find under-represented research topic combinations. </a:t>
            </a:r>
            <a:endParaRPr lang="en-US" dirty="0"/>
          </a:p>
        </p:txBody>
      </p:sp>
      <p:sp>
        <p:nvSpPr>
          <p:cNvPr id="4" name="Slide Number Placeholder 3"/>
          <p:cNvSpPr>
            <a:spLocks noGrp="1"/>
          </p:cNvSpPr>
          <p:nvPr>
            <p:ph type="sldNum" sz="quarter" idx="10"/>
          </p:nvPr>
        </p:nvSpPr>
        <p:spPr/>
        <p:txBody>
          <a:bodyPr/>
          <a:lstStyle/>
          <a:p>
            <a:fld id="{74734F69-E189-4438-AE04-9B01C11A8EE2}" type="slidenum">
              <a:rPr lang="en-US" smtClean="0"/>
              <a:pPr/>
              <a:t>30</a:t>
            </a:fld>
            <a:endParaRPr lang="en-US" dirty="0"/>
          </a:p>
        </p:txBody>
      </p:sp>
    </p:spTree>
    <p:extLst>
      <p:ext uri="{BB962C8B-B14F-4D97-AF65-F5344CB8AC3E}">
        <p14:creationId xmlns:p14="http://schemas.microsoft.com/office/powerpoint/2010/main" val="25448641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Flipping patterns represent new interesting knowledge, which was unavailable by using alternative mining techniques</a:t>
            </a:r>
            <a:endParaRPr lang="en-US" dirty="0"/>
          </a:p>
        </p:txBody>
      </p:sp>
      <p:sp>
        <p:nvSpPr>
          <p:cNvPr id="4" name="Slide Number Placeholder 3"/>
          <p:cNvSpPr>
            <a:spLocks noGrp="1"/>
          </p:cNvSpPr>
          <p:nvPr>
            <p:ph type="sldNum" sz="quarter" idx="10"/>
          </p:nvPr>
        </p:nvSpPr>
        <p:spPr/>
        <p:txBody>
          <a:bodyPr/>
          <a:lstStyle/>
          <a:p>
            <a:fld id="{74734F69-E189-4438-AE04-9B01C11A8EE2}" type="slidenum">
              <a:rPr lang="en-US" smtClean="0"/>
              <a:pPr/>
              <a:t>31</a:t>
            </a:fld>
            <a:endParaRPr lang="en-US" dirty="0"/>
          </a:p>
        </p:txBody>
      </p:sp>
    </p:spTree>
    <p:extLst>
      <p:ext uri="{BB962C8B-B14F-4D97-AF65-F5344CB8AC3E}">
        <p14:creationId xmlns:p14="http://schemas.microsoft.com/office/powerpoint/2010/main" val="24937428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this paper we</a:t>
            </a:r>
          </a:p>
          <a:p>
            <a:r>
              <a:rPr lang="en-US" dirty="0" smtClean="0"/>
              <a:t>Introduced the notion of a </a:t>
            </a:r>
            <a:r>
              <a:rPr lang="en-US" i="1" dirty="0" smtClean="0">
                <a:solidFill>
                  <a:srgbClr val="FF0000"/>
                </a:solidFill>
              </a:rPr>
              <a:t>flipping correlation pattern</a:t>
            </a:r>
            <a:r>
              <a:rPr lang="en-US" dirty="0" smtClean="0"/>
              <a:t>. </a:t>
            </a:r>
          </a:p>
          <a:p>
            <a:r>
              <a:rPr lang="en-US" dirty="0" smtClean="0"/>
              <a:t>Developed the </a:t>
            </a:r>
            <a:r>
              <a:rPr lang="en-US" i="1" dirty="0" smtClean="0">
                <a:solidFill>
                  <a:srgbClr val="FF0000"/>
                </a:solidFill>
              </a:rPr>
              <a:t>Flipper</a:t>
            </a:r>
            <a:r>
              <a:rPr lang="en-US" dirty="0" smtClean="0"/>
              <a:t> algorithm for mining these patterns. </a:t>
            </a:r>
          </a:p>
          <a:p>
            <a:r>
              <a:rPr lang="en-US" dirty="0" smtClean="0"/>
              <a:t>The algorithm is based on flipping constraints and </a:t>
            </a:r>
            <a:r>
              <a:rPr lang="en-US" dirty="0" smtClean="0">
                <a:solidFill>
                  <a:srgbClr val="3366FF"/>
                </a:solidFill>
              </a:rPr>
              <a:t>mathematical properties shared among all null-invariant correlation measures</a:t>
            </a:r>
          </a:p>
          <a:p>
            <a:r>
              <a:rPr lang="en-US" dirty="0" smtClean="0"/>
              <a:t>We demonstrated the </a:t>
            </a:r>
            <a:r>
              <a:rPr lang="en-US" dirty="0" smtClean="0">
                <a:solidFill>
                  <a:srgbClr val="FF0000"/>
                </a:solidFill>
              </a:rPr>
              <a:t>high efficiency </a:t>
            </a:r>
            <a:r>
              <a:rPr lang="en-US" dirty="0" smtClean="0"/>
              <a:t>of Flipper in experiments with low support thresholds</a:t>
            </a:r>
          </a:p>
          <a:p>
            <a:r>
              <a:rPr lang="en-US" dirty="0" smtClean="0"/>
              <a:t>We have shown that </a:t>
            </a:r>
            <a:r>
              <a:rPr lang="en-US" dirty="0" smtClean="0">
                <a:solidFill>
                  <a:srgbClr val="3366FF"/>
                </a:solidFill>
              </a:rPr>
              <a:t>interesting new discoveries can be made </a:t>
            </a:r>
            <a:r>
              <a:rPr lang="en-US" dirty="0" smtClean="0"/>
              <a:t>by applying the flipping pattern concept.</a:t>
            </a:r>
          </a:p>
        </p:txBody>
      </p:sp>
      <p:sp>
        <p:nvSpPr>
          <p:cNvPr id="4" name="Slide Number Placeholder 3"/>
          <p:cNvSpPr>
            <a:spLocks noGrp="1"/>
          </p:cNvSpPr>
          <p:nvPr>
            <p:ph type="sldNum" sz="quarter" idx="10"/>
          </p:nvPr>
        </p:nvSpPr>
        <p:spPr/>
        <p:txBody>
          <a:bodyPr/>
          <a:lstStyle/>
          <a:p>
            <a:fld id="{74734F69-E189-4438-AE04-9B01C11A8EE2}" type="slidenum">
              <a:rPr lang="en-US" smtClean="0"/>
              <a:pPr/>
              <a:t>33</a:t>
            </a:fld>
            <a:endParaRPr lang="en-US" dirty="0"/>
          </a:p>
        </p:txBody>
      </p:sp>
    </p:spTree>
    <p:extLst>
      <p:ext uri="{BB962C8B-B14F-4D97-AF65-F5344CB8AC3E}">
        <p14:creationId xmlns:p14="http://schemas.microsoft.com/office/powerpoint/2010/main" val="13412460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4734F69-E189-4438-AE04-9B01C11A8EE2}" type="slidenum">
              <a:rPr lang="en-US" smtClean="0"/>
              <a:pPr/>
              <a:t>34</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Though very frequent </a:t>
            </a:r>
            <a:r>
              <a:rPr lang="en-US" sz="1200" b="0" i="0" u="none" strike="noStrike" kern="1200" baseline="0" dirty="0" err="1" smtClean="0">
                <a:solidFill>
                  <a:schemeClr val="tx1"/>
                </a:solidFill>
                <a:latin typeface="+mn-lt"/>
                <a:ea typeface="+mn-ea"/>
                <a:cs typeface="+mn-cs"/>
              </a:rPr>
              <a:t>itemsets</a:t>
            </a:r>
            <a:r>
              <a:rPr lang="en-US" sz="1200" b="0" i="0" u="none" strike="noStrike" kern="1200" baseline="0" dirty="0" smtClean="0">
                <a:solidFill>
                  <a:schemeClr val="tx1"/>
                </a:solidFill>
                <a:latin typeface="+mn-lt"/>
                <a:ea typeface="+mn-ea"/>
                <a:cs typeface="+mn-cs"/>
              </a:rPr>
              <a:t> can be efficiently mined due</a:t>
            </a:r>
          </a:p>
          <a:p>
            <a:r>
              <a:rPr lang="en-US" sz="1200" b="0" i="0" u="none" strike="noStrike" kern="1200" baseline="0" dirty="0" smtClean="0">
                <a:solidFill>
                  <a:schemeClr val="tx1"/>
                </a:solidFill>
                <a:latin typeface="+mn-lt"/>
                <a:ea typeface="+mn-ea"/>
                <a:cs typeface="+mn-cs"/>
              </a:rPr>
              <a:t>to the anti-monotonicity of support, an efficient algorithm</a:t>
            </a:r>
          </a:p>
          <a:p>
            <a:r>
              <a:rPr lang="en-US" sz="1200" b="0" i="0" u="none" strike="noStrike" kern="1200" baseline="0" dirty="0" smtClean="0">
                <a:solidFill>
                  <a:schemeClr val="tx1"/>
                </a:solidFill>
                <a:latin typeface="+mn-lt"/>
                <a:ea typeface="+mn-ea"/>
                <a:cs typeface="+mn-cs"/>
              </a:rPr>
              <a:t>for computing positively or negatively correlated items with</a:t>
            </a:r>
          </a:p>
          <a:p>
            <a:r>
              <a:rPr lang="en-US" sz="1200" b="0" i="0" u="none" strike="noStrike" kern="1200" baseline="0" dirty="0" smtClean="0">
                <a:solidFill>
                  <a:schemeClr val="tx1"/>
                </a:solidFill>
                <a:latin typeface="+mn-lt"/>
                <a:ea typeface="+mn-ea"/>
                <a:cs typeface="+mn-cs"/>
              </a:rPr>
              <a:t>low support is a challenge.</a:t>
            </a:r>
          </a:p>
          <a:p>
            <a:r>
              <a:rPr lang="en-US" sz="1200" b="0" i="0" u="none" strike="noStrike" kern="1200" baseline="0" dirty="0" smtClean="0">
                <a:solidFill>
                  <a:schemeClr val="tx1"/>
                </a:solidFill>
                <a:latin typeface="+mn-lt"/>
                <a:ea typeface="+mn-ea"/>
                <a:cs typeface="+mn-cs"/>
              </a:rPr>
              <a:t>We are interested in low-support correlations, since very frequent </a:t>
            </a:r>
            <a:r>
              <a:rPr lang="en-US" sz="1200" b="0" i="0" u="none" strike="noStrike" kern="1200" baseline="0" dirty="0" err="1" smtClean="0">
                <a:solidFill>
                  <a:schemeClr val="tx1"/>
                </a:solidFill>
                <a:latin typeface="+mn-lt"/>
                <a:ea typeface="+mn-ea"/>
                <a:cs typeface="+mn-cs"/>
              </a:rPr>
              <a:t>itemsets</a:t>
            </a:r>
            <a:r>
              <a:rPr lang="en-US" sz="1200" b="0" i="0" u="none" strike="noStrike" kern="1200" baseline="0" dirty="0" smtClean="0">
                <a:solidFill>
                  <a:schemeClr val="tx1"/>
                </a:solidFill>
                <a:latin typeface="+mn-lt"/>
                <a:ea typeface="+mn-ea"/>
                <a:cs typeface="+mn-cs"/>
              </a:rPr>
              <a:t> often represent trivial knowledge</a:t>
            </a:r>
            <a:endParaRPr lang="en-US" dirty="0"/>
          </a:p>
        </p:txBody>
      </p:sp>
      <p:sp>
        <p:nvSpPr>
          <p:cNvPr id="4" name="Slide Number Placeholder 3"/>
          <p:cNvSpPr>
            <a:spLocks noGrp="1"/>
          </p:cNvSpPr>
          <p:nvPr>
            <p:ph type="sldNum" sz="quarter" idx="10"/>
          </p:nvPr>
        </p:nvSpPr>
        <p:spPr/>
        <p:txBody>
          <a:bodyPr/>
          <a:lstStyle/>
          <a:p>
            <a:fld id="{74734F69-E189-4438-AE04-9B01C11A8EE2}" type="slidenum">
              <a:rPr lang="en-US" smtClean="0"/>
              <a:pPr/>
              <a:t>3</a:t>
            </a:fld>
            <a:endParaRPr lang="en-US" dirty="0"/>
          </a:p>
        </p:txBody>
      </p:sp>
    </p:spTree>
    <p:extLst>
      <p:ext uri="{BB962C8B-B14F-4D97-AF65-F5344CB8AC3E}">
        <p14:creationId xmlns:p14="http://schemas.microsoft.com/office/powerpoint/2010/main" val="1137378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For example, if we want to find correlated words in data mining papers. We observe</a:t>
            </a:r>
            <a:r>
              <a:rPr lang="en-US" baseline="0" dirty="0" smtClean="0"/>
              <a:t> that </a:t>
            </a:r>
            <a:r>
              <a:rPr lang="en-US" dirty="0" smtClean="0"/>
              <a:t>top frequent items do not represent a new interesting information, and we want to lower the support threshold</a:t>
            </a:r>
          </a:p>
          <a:p>
            <a:endParaRPr lang="en-US" dirty="0"/>
          </a:p>
        </p:txBody>
      </p:sp>
      <p:sp>
        <p:nvSpPr>
          <p:cNvPr id="4" name="Slide Number Placeholder 3"/>
          <p:cNvSpPr>
            <a:spLocks noGrp="1"/>
          </p:cNvSpPr>
          <p:nvPr>
            <p:ph type="sldNum" sz="quarter" idx="10"/>
          </p:nvPr>
        </p:nvSpPr>
        <p:spPr/>
        <p:txBody>
          <a:bodyPr/>
          <a:lstStyle/>
          <a:p>
            <a:fld id="{74734F69-E189-4438-AE04-9B01C11A8EE2}" type="slidenum">
              <a:rPr lang="en-US" smtClean="0"/>
              <a:pPr/>
              <a:t>4</a:t>
            </a:fld>
            <a:endParaRPr lang="en-US"/>
          </a:p>
        </p:txBody>
      </p:sp>
    </p:spTree>
    <p:extLst>
      <p:ext uri="{BB962C8B-B14F-4D97-AF65-F5344CB8AC3E}">
        <p14:creationId xmlns:p14="http://schemas.microsoft.com/office/powerpoint/2010/main" val="12001422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However, lowering support threshold leads to an exponential explosion of the number of frequent patterns, and the computation</a:t>
            </a:r>
            <a:r>
              <a:rPr lang="en-US" baseline="0" dirty="0" smtClean="0"/>
              <a:t> becomes infeasible.</a:t>
            </a:r>
            <a:endParaRPr lang="en-US" dirty="0"/>
          </a:p>
        </p:txBody>
      </p:sp>
      <p:sp>
        <p:nvSpPr>
          <p:cNvPr id="4" name="Slide Number Placeholder 3"/>
          <p:cNvSpPr>
            <a:spLocks noGrp="1"/>
          </p:cNvSpPr>
          <p:nvPr>
            <p:ph type="sldNum" sz="quarter" idx="10"/>
          </p:nvPr>
        </p:nvSpPr>
        <p:spPr/>
        <p:txBody>
          <a:bodyPr/>
          <a:lstStyle/>
          <a:p>
            <a:fld id="{74734F69-E189-4438-AE04-9B01C11A8EE2}" type="slidenum">
              <a:rPr lang="en-US" smtClean="0"/>
              <a:pPr/>
              <a:t>5</a:t>
            </a:fld>
            <a:endParaRPr lang="en-US" dirty="0"/>
          </a:p>
        </p:txBody>
      </p:sp>
    </p:spTree>
    <p:extLst>
      <p:ext uri="{BB962C8B-B14F-4D97-AF65-F5344CB8AC3E}">
        <p14:creationId xmlns:p14="http://schemas.microsoft.com/office/powerpoint/2010/main" val="2000224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possible solution: compute correlations directly, without enumerating</a:t>
            </a:r>
            <a:r>
              <a:rPr lang="en-US" baseline="0" dirty="0" smtClean="0"/>
              <a:t> all frequent </a:t>
            </a:r>
            <a:r>
              <a:rPr lang="en-US" baseline="0" dirty="0" err="1" smtClean="0"/>
              <a:t>itemsets</a:t>
            </a:r>
            <a:r>
              <a:rPr lang="en-US" baseline="0" dirty="0" smtClean="0"/>
              <a:t> first. Some progress in this direction was made in our previous paper. With our new techniques, we can compute positive correlations directly.</a:t>
            </a:r>
            <a:endParaRPr lang="en-US" dirty="0"/>
          </a:p>
        </p:txBody>
      </p:sp>
      <p:sp>
        <p:nvSpPr>
          <p:cNvPr id="4" name="Slide Number Placeholder 3"/>
          <p:cNvSpPr>
            <a:spLocks noGrp="1"/>
          </p:cNvSpPr>
          <p:nvPr>
            <p:ph type="sldNum" sz="quarter" idx="10"/>
          </p:nvPr>
        </p:nvSpPr>
        <p:spPr/>
        <p:txBody>
          <a:bodyPr/>
          <a:lstStyle/>
          <a:p>
            <a:fld id="{74734F69-E189-4438-AE04-9B01C11A8EE2}" type="slidenum">
              <a:rPr lang="en-US" smtClean="0"/>
              <a:pPr/>
              <a:t>6</a:t>
            </a:fld>
            <a:endParaRPr lang="en-US" dirty="0"/>
          </a:p>
        </p:txBody>
      </p:sp>
    </p:spTree>
    <p:extLst>
      <p:ext uri="{BB962C8B-B14F-4D97-AF65-F5344CB8AC3E}">
        <p14:creationId xmlns:p14="http://schemas.microsoft.com/office/powerpoint/2010/main" val="4026713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if we are also interested in items that rarely occur together? These negative</a:t>
            </a:r>
            <a:r>
              <a:rPr lang="en-US" baseline="0" dirty="0" smtClean="0"/>
              <a:t> </a:t>
            </a:r>
            <a:r>
              <a:rPr lang="en-US" dirty="0" smtClean="0"/>
              <a:t>correlations can also be of practical use. </a:t>
            </a:r>
          </a:p>
          <a:p>
            <a:r>
              <a:rPr lang="en-US" dirty="0" smtClean="0"/>
              <a:t>Negative correlations are by definition in </a:t>
            </a:r>
            <a:r>
              <a:rPr lang="en-US" dirty="0" err="1" smtClean="0"/>
              <a:t>itemsets</a:t>
            </a:r>
            <a:r>
              <a:rPr lang="en-US" dirty="0" smtClean="0"/>
              <a:t> with very low support and enumerating all negative correlations is computationally prohibitive</a:t>
            </a:r>
            <a:endParaRPr lang="en-US" dirty="0"/>
          </a:p>
        </p:txBody>
      </p:sp>
      <p:sp>
        <p:nvSpPr>
          <p:cNvPr id="4" name="Slide Number Placeholder 3"/>
          <p:cNvSpPr>
            <a:spLocks noGrp="1"/>
          </p:cNvSpPr>
          <p:nvPr>
            <p:ph type="sldNum" sz="quarter" idx="10"/>
          </p:nvPr>
        </p:nvSpPr>
        <p:spPr/>
        <p:txBody>
          <a:bodyPr/>
          <a:lstStyle/>
          <a:p>
            <a:fld id="{74734F69-E189-4438-AE04-9B01C11A8EE2}" type="slidenum">
              <a:rPr lang="en-US" smtClean="0"/>
              <a:pPr/>
              <a:t>7</a:t>
            </a:fld>
            <a:endParaRPr lang="en-US" dirty="0"/>
          </a:p>
        </p:txBody>
      </p:sp>
    </p:spTree>
    <p:extLst>
      <p:ext uri="{BB962C8B-B14F-4D97-AF65-F5344CB8AC3E}">
        <p14:creationId xmlns:p14="http://schemas.microsoft.com/office/powerpoint/2010/main" val="32143994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dirty="0" smtClean="0"/>
              <a:t>It is quite challenging to find all positive and negative correlations in </a:t>
            </a:r>
            <a:r>
              <a:rPr lang="en-CA" sz="1200" dirty="0" err="1" smtClean="0"/>
              <a:t>itemsets</a:t>
            </a:r>
            <a:r>
              <a:rPr lang="en-CA" sz="1200" dirty="0" smtClean="0"/>
              <a:t> with low-to-medium support</a:t>
            </a:r>
          </a:p>
          <a:p>
            <a:r>
              <a:rPr lang="en-US" dirty="0" smtClean="0"/>
              <a:t>Computing all frequent </a:t>
            </a:r>
            <a:r>
              <a:rPr lang="en-US" dirty="0" err="1" smtClean="0"/>
              <a:t>itemsets</a:t>
            </a:r>
            <a:r>
              <a:rPr lang="en-US" dirty="0" smtClean="0"/>
              <a:t> with very low support is computationally impossible</a:t>
            </a:r>
          </a:p>
          <a:p>
            <a:r>
              <a:rPr lang="en-US" dirty="0" smtClean="0"/>
              <a:t>Most of the </a:t>
            </a:r>
            <a:r>
              <a:rPr lang="en-US" dirty="0" smtClean="0">
                <a:solidFill>
                  <a:srgbClr val="FF0000"/>
                </a:solidFill>
              </a:rPr>
              <a:t>correlation measures </a:t>
            </a:r>
            <a:r>
              <a:rPr lang="en-US" dirty="0" smtClean="0"/>
              <a:t>for large datasets possess </a:t>
            </a:r>
            <a:r>
              <a:rPr lang="en-US" dirty="0" smtClean="0">
                <a:solidFill>
                  <a:srgbClr val="3366FF"/>
                </a:solidFill>
              </a:rPr>
              <a:t>neither monotonicity nor anti-monotonicity </a:t>
            </a:r>
            <a:r>
              <a:rPr lang="en-US" dirty="0" smtClean="0"/>
              <a:t>properties, and as such cannot be straightforwardly used for pruning purposes.</a:t>
            </a:r>
          </a:p>
          <a:p>
            <a:endParaRPr lang="en-US" dirty="0"/>
          </a:p>
        </p:txBody>
      </p:sp>
      <p:sp>
        <p:nvSpPr>
          <p:cNvPr id="4" name="Slide Number Placeholder 3"/>
          <p:cNvSpPr>
            <a:spLocks noGrp="1"/>
          </p:cNvSpPr>
          <p:nvPr>
            <p:ph type="sldNum" sz="quarter" idx="10"/>
          </p:nvPr>
        </p:nvSpPr>
        <p:spPr/>
        <p:txBody>
          <a:bodyPr/>
          <a:lstStyle/>
          <a:p>
            <a:fld id="{74734F69-E189-4438-AE04-9B01C11A8EE2}" type="slidenum">
              <a:rPr lang="en-US" smtClean="0"/>
              <a:pPr/>
              <a:t>8</a:t>
            </a:fld>
            <a:endParaRPr lang="en-US" dirty="0"/>
          </a:p>
        </p:txBody>
      </p:sp>
    </p:spTree>
    <p:extLst>
      <p:ext uri="{BB962C8B-B14F-4D97-AF65-F5344CB8AC3E}">
        <p14:creationId xmlns:p14="http://schemas.microsoft.com/office/powerpoint/2010/main" val="37797926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In this work we forsake</a:t>
            </a:r>
          </a:p>
          <a:p>
            <a:r>
              <a:rPr lang="en-US" sz="1200" b="0" i="0" u="none" strike="noStrike" kern="1200" baseline="0" dirty="0" smtClean="0">
                <a:solidFill>
                  <a:schemeClr val="tx1"/>
                </a:solidFill>
                <a:latin typeface="+mn-lt"/>
                <a:ea typeface="+mn-ea"/>
                <a:cs typeface="+mn-cs"/>
              </a:rPr>
              <a:t>the goal of mining all positive and negative correlations in</a:t>
            </a:r>
          </a:p>
          <a:p>
            <a:r>
              <a:rPr lang="en-US" sz="1200" b="0" i="0" u="none" strike="noStrike" kern="1200" baseline="0" dirty="0" smtClean="0">
                <a:solidFill>
                  <a:schemeClr val="tx1"/>
                </a:solidFill>
                <a:latin typeface="+mn-lt"/>
                <a:ea typeface="+mn-ea"/>
                <a:cs typeface="+mn-cs"/>
              </a:rPr>
              <a:t>favor of mining a new type of pattern, which represents the most surprising positive and negative correlations, </a:t>
            </a:r>
          </a:p>
          <a:p>
            <a:r>
              <a:rPr lang="en-US" sz="1200" b="0" i="0" u="none" strike="noStrike" kern="1200" baseline="0" dirty="0" smtClean="0">
                <a:solidFill>
                  <a:schemeClr val="tx1"/>
                </a:solidFill>
                <a:latin typeface="+mn-lt"/>
                <a:ea typeface="+mn-ea"/>
                <a:cs typeface="+mn-cs"/>
              </a:rPr>
              <a:t>which change across levels of abstraction. </a:t>
            </a:r>
          </a:p>
          <a:p>
            <a:r>
              <a:rPr lang="en-US" dirty="0" smtClean="0"/>
              <a:t>Each higher level of abstraction encompasses a group of several items so that this information can be modeled as a </a:t>
            </a:r>
            <a:r>
              <a:rPr lang="en-US" i="1" dirty="0" smtClean="0">
                <a:solidFill>
                  <a:srgbClr val="FF0000"/>
                </a:solidFill>
              </a:rPr>
              <a:t>taxonomy tree</a:t>
            </a:r>
            <a:endParaRPr lang="en-US" dirty="0"/>
          </a:p>
        </p:txBody>
      </p:sp>
      <p:sp>
        <p:nvSpPr>
          <p:cNvPr id="4" name="Slide Number Placeholder 3"/>
          <p:cNvSpPr>
            <a:spLocks noGrp="1"/>
          </p:cNvSpPr>
          <p:nvPr>
            <p:ph type="sldNum" sz="quarter" idx="10"/>
          </p:nvPr>
        </p:nvSpPr>
        <p:spPr/>
        <p:txBody>
          <a:bodyPr/>
          <a:lstStyle/>
          <a:p>
            <a:fld id="{74734F69-E189-4438-AE04-9B01C11A8EE2}" type="slidenum">
              <a:rPr lang="en-US" smtClean="0"/>
              <a:pPr/>
              <a:t>10</a:t>
            </a:fld>
            <a:endParaRPr lang="en-US" dirty="0"/>
          </a:p>
        </p:txBody>
      </p:sp>
    </p:spTree>
    <p:extLst>
      <p:ext uri="{BB962C8B-B14F-4D97-AF65-F5344CB8AC3E}">
        <p14:creationId xmlns:p14="http://schemas.microsoft.com/office/powerpoint/2010/main" val="25785577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8352D134-60B0-4FB8-B2E5-E2D3E8EA7A19}" type="datetime1">
              <a:rPr lang="en-US" smtClean="0"/>
              <a:pPr/>
              <a:t>12/30/2012</a:t>
            </a:fld>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dirty="0"/>
          </a:p>
        </p:txBody>
      </p:sp>
      <p:sp>
        <p:nvSpPr>
          <p:cNvPr id="29" name="Slide Number Placeholder 28"/>
          <p:cNvSpPr>
            <a:spLocks noGrp="1"/>
          </p:cNvSpPr>
          <p:nvPr>
            <p:ph type="sldNum" sz="quarter" idx="12"/>
          </p:nvPr>
        </p:nvSpPr>
        <p:spPr>
          <a:xfrm>
            <a:off x="8001000" y="228600"/>
            <a:ext cx="838200" cy="381000"/>
          </a:xfrm>
          <a:prstGeom prst="rect">
            <a:avLst/>
          </a:prstGeom>
        </p:spPr>
        <p:txBody>
          <a:bodyPr/>
          <a:lstStyle>
            <a:lvl1pPr>
              <a:defRPr>
                <a:solidFill>
                  <a:schemeClr val="tx2"/>
                </a:solidFill>
              </a:defRPr>
            </a:lvl1pPr>
          </a:lstStyle>
          <a:p>
            <a:fld id="{73F7777E-30F9-4D7D-9508-F94EC61F5F4D}"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0FD4E3-EDB1-4095-A837-43D9B9DF8336}" type="datetime1">
              <a:rPr lang="en-US" smtClean="0"/>
              <a:pPr/>
              <a:t>12/30/2012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0" y="1272222"/>
            <a:ext cx="533400" cy="244476"/>
          </a:xfrm>
          <a:prstGeom prst="rect">
            <a:avLst/>
          </a:prstGeom>
        </p:spPr>
        <p:txBody>
          <a:bodyPr/>
          <a:lstStyle/>
          <a:p>
            <a:fld id="{73F7777E-30F9-4D7D-9508-F94EC61F5F4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31CC85E6-4824-4F5E-9AF1-49EA66DC62A0}" type="datetime1">
              <a:rPr lang="en-US" smtClean="0"/>
              <a:pPr/>
              <a:t>12/30/2012</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lide Number Placeholder 5"/>
          <p:cNvSpPr>
            <a:spLocks noGrp="1"/>
          </p:cNvSpPr>
          <p:nvPr>
            <p:ph type="sldNum" sz="quarter" idx="12"/>
          </p:nvPr>
        </p:nvSpPr>
        <p:spPr>
          <a:xfrm rot="5400000">
            <a:off x="5989638" y="144462"/>
            <a:ext cx="533400" cy="244476"/>
          </a:xfrm>
          <a:prstGeom prst="rect">
            <a:avLst/>
          </a:prstGeom>
        </p:spPr>
        <p:txBody>
          <a:bodyPr/>
          <a:lstStyle/>
          <a:p>
            <a:fld id="{73F7777E-30F9-4D7D-9508-F94EC61F5F4D}"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B431279-125D-4832-8489-437AAFF12F9D}" type="datetime1">
              <a:rPr lang="en-US" smtClean="0"/>
              <a:pPr/>
              <a:t>12/30/2012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Slide Number Placeholder 9"/>
          <p:cNvSpPr>
            <a:spLocks noGrp="1"/>
          </p:cNvSpPr>
          <p:nvPr>
            <p:ph type="sldNum" sz="quarter" idx="16"/>
          </p:nvPr>
        </p:nvSpPr>
        <p:spPr>
          <a:xfrm>
            <a:off x="8647112" y="6525344"/>
            <a:ext cx="533400" cy="244476"/>
          </a:xfrm>
          <a:prstGeom prst="rect">
            <a:avLst/>
          </a:prstGeom>
        </p:spPr>
        <p:txBody>
          <a:bodyPr rtlCol="0"/>
          <a:lstStyle/>
          <a:p>
            <a:fld id="{73F7777E-30F9-4D7D-9508-F94EC61F5F4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DB738591-D6D9-4B3B-B145-3B9FB5748E60}" type="datetime1">
              <a:rPr lang="en-US" smtClean="0"/>
              <a:pPr/>
              <a:t>12/30/2012</a:t>
            </a:fld>
            <a:endParaRPr lang="en-US" dirty="0"/>
          </a:p>
        </p:txBody>
      </p:sp>
      <p:sp>
        <p:nvSpPr>
          <p:cNvPr id="13" name="Slide Number Placeholder 12"/>
          <p:cNvSpPr>
            <a:spLocks noGrp="1"/>
          </p:cNvSpPr>
          <p:nvPr>
            <p:ph type="sldNum" sz="quarter" idx="11"/>
          </p:nvPr>
        </p:nvSpPr>
        <p:spPr>
          <a:xfrm>
            <a:off x="0" y="1752600"/>
            <a:ext cx="1295400" cy="701676"/>
          </a:xfrm>
          <a:prstGeom prst="rect">
            <a:avLst/>
          </a:prstGeom>
        </p:spPr>
        <p:txBody>
          <a:bodyPr>
            <a:noAutofit/>
          </a:bodyPr>
          <a:lstStyle>
            <a:lvl1pPr>
              <a:defRPr sz="2400">
                <a:solidFill>
                  <a:srgbClr val="FFFFFF"/>
                </a:solidFill>
              </a:defRPr>
            </a:lvl1pPr>
          </a:lstStyle>
          <a:p>
            <a:fld id="{73F7777E-30F9-4D7D-9508-F94EC61F5F4D}" type="slidenum">
              <a:rPr lang="en-US" smtClean="0"/>
              <a:pPr/>
              <a:t>‹#›</a:t>
            </a:fld>
            <a:endParaRPr lang="en-US" dirty="0"/>
          </a:p>
        </p:txBody>
      </p:sp>
      <p:sp>
        <p:nvSpPr>
          <p:cNvPr id="14" name="Footer Placeholder 13"/>
          <p:cNvSpPr>
            <a:spLocks noGrp="1"/>
          </p:cNvSpPr>
          <p:nvPr>
            <p:ph type="ftr" sz="quarter" idx="12"/>
          </p:nvPr>
        </p:nvSpPr>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D90102EC-C180-4405-BBB2-EE0EFE231B4A}" type="datetime1">
              <a:rPr lang="en-US" smtClean="0"/>
              <a:pPr/>
              <a:t>12/30/2012</a:t>
            </a:fld>
            <a:endParaRPr lang="en-US" dirty="0"/>
          </a:p>
        </p:txBody>
      </p:sp>
      <p:sp>
        <p:nvSpPr>
          <p:cNvPr id="10" name="Slide Number Placeholder 9"/>
          <p:cNvSpPr>
            <a:spLocks noGrp="1"/>
          </p:cNvSpPr>
          <p:nvPr>
            <p:ph type="sldNum" sz="quarter" idx="16"/>
          </p:nvPr>
        </p:nvSpPr>
        <p:spPr>
          <a:xfrm>
            <a:off x="0" y="1272222"/>
            <a:ext cx="533400" cy="244476"/>
          </a:xfrm>
          <a:prstGeom prst="rect">
            <a:avLst/>
          </a:prstGeom>
        </p:spPr>
        <p:txBody>
          <a:bodyPr rtlCol="0"/>
          <a:lstStyle/>
          <a:p>
            <a:fld id="{73F7777E-30F9-4D7D-9508-F94EC61F5F4D}" type="slidenum">
              <a:rPr lang="en-US" smtClean="0"/>
              <a:pPr/>
              <a:t>‹#›</a:t>
            </a:fld>
            <a:endParaRPr lang="en-US" dirty="0"/>
          </a:p>
        </p:txBody>
      </p:sp>
      <p:sp>
        <p:nvSpPr>
          <p:cNvPr id="12" name="Footer Placeholder 11"/>
          <p:cNvSpPr>
            <a:spLocks noGrp="1"/>
          </p:cNvSpPr>
          <p:nvPr>
            <p:ph type="ftr" sz="quarter" idx="17"/>
          </p:nvPr>
        </p:nvSpPr>
        <p:spPr/>
        <p:txBody>
          <a:bodyPr rtlCol="0"/>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BE2ECCC8-17DF-4505-B8F8-EDE581A66B92}" type="datetime1">
              <a:rPr lang="en-US" smtClean="0"/>
              <a:pPr/>
              <a:t>12/30/2012</a:t>
            </a:fld>
            <a:endParaRPr lang="en-US" dirty="0"/>
          </a:p>
        </p:txBody>
      </p:sp>
      <p:sp>
        <p:nvSpPr>
          <p:cNvPr id="12" name="Slide Number Placeholder 11"/>
          <p:cNvSpPr>
            <a:spLocks noGrp="1"/>
          </p:cNvSpPr>
          <p:nvPr>
            <p:ph type="sldNum" sz="quarter" idx="16"/>
          </p:nvPr>
        </p:nvSpPr>
        <p:spPr>
          <a:xfrm>
            <a:off x="0" y="1272222"/>
            <a:ext cx="533400" cy="244476"/>
          </a:xfrm>
          <a:prstGeom prst="rect">
            <a:avLst/>
          </a:prstGeom>
        </p:spPr>
        <p:txBody>
          <a:bodyPr rtlCol="0"/>
          <a:lstStyle/>
          <a:p>
            <a:fld id="{73F7777E-30F9-4D7D-9508-F94EC61F5F4D}" type="slidenum">
              <a:rPr lang="en-US" smtClean="0"/>
              <a:pPr/>
              <a:t>‹#›</a:t>
            </a:fld>
            <a:endParaRPr lang="en-US" dirty="0"/>
          </a:p>
        </p:txBody>
      </p:sp>
      <p:sp>
        <p:nvSpPr>
          <p:cNvPr id="14" name="Footer Placeholder 13"/>
          <p:cNvSpPr>
            <a:spLocks noGrp="1"/>
          </p:cNvSpPr>
          <p:nvPr>
            <p:ph type="ftr" sz="quarter" idx="17"/>
          </p:nvPr>
        </p:nvSpPr>
        <p:spPr/>
        <p:txBody>
          <a:bodyPr rtlCol="0"/>
          <a:lstStyle/>
          <a:p>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4D57F92-EC53-4121-A4C0-EC48184E78B3}" type="datetime1">
              <a:rPr lang="en-US" smtClean="0"/>
              <a:pPr/>
              <a:t>12/30/2012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0" y="1272222"/>
            <a:ext cx="533400" cy="244476"/>
          </a:xfrm>
          <a:prstGeom prst="rect">
            <a:avLst/>
          </a:prstGeom>
        </p:spPr>
        <p:txBody>
          <a:bodyPr/>
          <a:lstStyle>
            <a:lvl1pPr>
              <a:defRPr>
                <a:solidFill>
                  <a:srgbClr val="FFFFFF"/>
                </a:solidFill>
              </a:defRPr>
            </a:lvl1pPr>
          </a:lstStyle>
          <a:p>
            <a:fld id="{73F7777E-30F9-4D7D-9508-F94EC61F5F4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02577E-181E-4F40-A19A-2FC6CC4F70AA}" type="datetime1">
              <a:rPr lang="en-US" smtClean="0"/>
              <a:pPr/>
              <a:t>12/30/2012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533400" cy="381000"/>
          </a:xfrm>
          <a:prstGeom prst="rect">
            <a:avLst/>
          </a:prstGeom>
        </p:spPr>
        <p:txBody>
          <a:bodyPr/>
          <a:lstStyle>
            <a:lvl1pPr>
              <a:defRPr>
                <a:solidFill>
                  <a:schemeClr val="tx2"/>
                </a:solidFill>
              </a:defRPr>
            </a:lvl1pPr>
          </a:lstStyle>
          <a:p>
            <a:fld id="{73F7777E-30F9-4D7D-9508-F94EC61F5F4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8351031-1303-45EC-A132-5B6D0198840A}" type="datetime1">
              <a:rPr lang="en-US" smtClean="0"/>
              <a:pPr/>
              <a:t>12/30/2012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0" y="1272222"/>
            <a:ext cx="533400" cy="244476"/>
          </a:xfrm>
          <a:prstGeom prst="rect">
            <a:avLst/>
          </a:prstGeom>
        </p:spPr>
        <p:txBody>
          <a:bodyPr/>
          <a:lstStyle>
            <a:lvl1pPr>
              <a:defRPr>
                <a:solidFill>
                  <a:srgbClr val="FFFFFF"/>
                </a:solidFill>
              </a:defRPr>
            </a:lvl1pPr>
          </a:lstStyle>
          <a:p>
            <a:fld id="{73F7777E-30F9-4D7D-9508-F94EC61F5F4D}" type="slidenum">
              <a:rPr lang="en-US" smtClean="0"/>
              <a:pPr/>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Date Placeholder 11"/>
          <p:cNvSpPr>
            <a:spLocks noGrp="1"/>
          </p:cNvSpPr>
          <p:nvPr>
            <p:ph type="dt" sz="half" idx="10"/>
          </p:nvPr>
        </p:nvSpPr>
        <p:spPr>
          <a:xfrm>
            <a:off x="6248400" y="6248400"/>
            <a:ext cx="2667000" cy="365125"/>
          </a:xfrm>
        </p:spPr>
        <p:txBody>
          <a:bodyPr rtlCol="0"/>
          <a:lstStyle/>
          <a:p>
            <a:fld id="{E00EB7F6-BC12-45F6-9E63-171C6377988D}" type="datetime1">
              <a:rPr lang="en-US" smtClean="0"/>
              <a:pPr/>
              <a:t>12/30/2012</a:t>
            </a:fld>
            <a:endParaRPr lang="en-US" dirty="0"/>
          </a:p>
        </p:txBody>
      </p:sp>
      <p:sp>
        <p:nvSpPr>
          <p:cNvPr id="13" name="Slide Number Placeholder 12"/>
          <p:cNvSpPr>
            <a:spLocks noGrp="1"/>
          </p:cNvSpPr>
          <p:nvPr>
            <p:ph type="sldNum" sz="quarter" idx="11"/>
          </p:nvPr>
        </p:nvSpPr>
        <p:spPr>
          <a:xfrm>
            <a:off x="0" y="4667249"/>
            <a:ext cx="1447800" cy="663578"/>
          </a:xfrm>
          <a:prstGeom prst="rect">
            <a:avLst/>
          </a:prstGeom>
        </p:spPr>
        <p:txBody>
          <a:bodyPr rtlCol="0"/>
          <a:lstStyle>
            <a:lvl1pPr>
              <a:defRPr sz="2800"/>
            </a:lvl1pPr>
          </a:lstStyle>
          <a:p>
            <a:fld id="{73F7777E-30F9-4D7D-9508-F94EC61F5F4D}" type="slidenum">
              <a:rPr lang="en-US" smtClean="0"/>
              <a:pPr/>
              <a:t>‹#›</a:t>
            </a:fld>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dirty="0"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D13C48FF-E4AD-46A2-B245-8520D012755D}" type="datetime1">
              <a:rPr lang="en-US" smtClean="0"/>
              <a:pPr/>
              <a:t>12/30/2012</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Slide Number Placeholder 9"/>
          <p:cNvSpPr>
            <a:spLocks noGrp="1"/>
          </p:cNvSpPr>
          <p:nvPr>
            <p:ph type="sldNum" sz="quarter" idx="4"/>
          </p:nvPr>
        </p:nvSpPr>
        <p:spPr>
          <a:xfrm>
            <a:off x="0" y="1272222"/>
            <a:ext cx="533400" cy="244476"/>
          </a:xfrm>
          <a:prstGeom prst="rect">
            <a:avLst/>
          </a:prstGeom>
        </p:spPr>
        <p:txBody>
          <a:bodyPr rtlCol="0"/>
          <a:lstStyle/>
          <a:p>
            <a:fld id="{73F7777E-30F9-4D7D-9508-F94EC61F5F4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9.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9.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67544" y="1447800"/>
            <a:ext cx="8280920" cy="1295400"/>
          </a:xfrm>
          <a:prstGeom prst="rect">
            <a:avLst/>
          </a:prstGeom>
        </p:spPr>
        <p:txBody>
          <a:bodyPr vert="horz" anchor="b">
            <a:normAutofit fontScale="8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all" spc="0" normalizeH="0" baseline="0" noProof="0" dirty="0" smtClean="0">
                <a:ln>
                  <a:noFill/>
                </a:ln>
                <a:solidFill>
                  <a:schemeClr val="tx2"/>
                </a:solidFill>
                <a:effectLst/>
                <a:uLnTx/>
                <a:uFillTx/>
                <a:latin typeface="+mj-lt"/>
                <a:ea typeface="+mj-ea"/>
                <a:cs typeface="+mj-cs"/>
              </a:rPr>
              <a:t>Mining Flipping Correlations from large datasets with taxonomies</a:t>
            </a:r>
            <a:endParaRPr kumimoji="0" lang="en-US" sz="4000" b="0" i="0" u="none" strike="noStrike" kern="1200" cap="all" spc="0" normalizeH="0" baseline="0" noProof="0" dirty="0" smtClean="0">
              <a:ln>
                <a:noFill/>
              </a:ln>
              <a:solidFill>
                <a:schemeClr val="tx2"/>
              </a:solidFill>
              <a:effectLst/>
              <a:uLnTx/>
              <a:uFillTx/>
              <a:latin typeface="+mj-lt"/>
              <a:ea typeface="+mj-ea"/>
              <a:cs typeface="+mj-cs"/>
            </a:endParaRPr>
          </a:p>
        </p:txBody>
      </p:sp>
      <p:sp>
        <p:nvSpPr>
          <p:cNvPr id="5" name="Subtitle 2"/>
          <p:cNvSpPr txBox="1">
            <a:spLocks/>
          </p:cNvSpPr>
          <p:nvPr/>
        </p:nvSpPr>
        <p:spPr>
          <a:xfrm>
            <a:off x="2362200" y="6055568"/>
            <a:ext cx="6705600" cy="685800"/>
          </a:xfrm>
          <a:prstGeom prst="rect">
            <a:avLst/>
          </a:prstGeom>
        </p:spPr>
        <p:txBody>
          <a:bodyPr vert="horz" anchor="ctr">
            <a:normAutofit/>
          </a:bodyPr>
          <a:lstStyle/>
          <a:p>
            <a:pPr marL="0" marR="0" lvl="0" indent="0" algn="l" defTabSz="914400" rtl="0" eaLnBrk="1" fontAlgn="auto" latinLnBrk="0" hangingPunct="1">
              <a:lnSpc>
                <a:spcPct val="100000"/>
              </a:lnSpc>
              <a:spcBef>
                <a:spcPts val="700"/>
              </a:spcBef>
              <a:spcAft>
                <a:spcPts val="0"/>
              </a:spcAft>
              <a:buClr>
                <a:schemeClr val="accent2"/>
              </a:buClr>
              <a:buSzPct val="60000"/>
              <a:buFont typeface="Wingdings"/>
              <a:buNone/>
              <a:tabLst/>
              <a:defRPr/>
            </a:pPr>
            <a:endParaRPr kumimoji="0" lang="en-US" sz="2600" b="0" i="0" u="none" strike="noStrike" kern="1200" cap="none" spc="0" normalizeH="0" baseline="0" noProof="0" dirty="0">
              <a:ln>
                <a:noFill/>
              </a:ln>
              <a:solidFill>
                <a:srgbClr val="FFFFFF"/>
              </a:solidFill>
              <a:effectLst/>
              <a:uLnTx/>
              <a:uFillTx/>
              <a:latin typeface="+mn-lt"/>
              <a:ea typeface="+mn-ea"/>
              <a:cs typeface="+mn-cs"/>
            </a:endParaRPr>
          </a:p>
        </p:txBody>
      </p:sp>
      <p:sp>
        <p:nvSpPr>
          <p:cNvPr id="6" name="Title 1"/>
          <p:cNvSpPr txBox="1">
            <a:spLocks/>
          </p:cNvSpPr>
          <p:nvPr/>
        </p:nvSpPr>
        <p:spPr>
          <a:xfrm>
            <a:off x="0" y="3276600"/>
            <a:ext cx="9144000" cy="1088504"/>
          </a:xfrm>
          <a:prstGeom prst="rect">
            <a:avLst/>
          </a:prstGeom>
        </p:spPr>
        <p:txBody>
          <a:bodyPr vert="horz" anchor="b">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all" spc="0" normalizeH="0" baseline="0" noProof="0" dirty="0" smtClean="0">
                <a:ln>
                  <a:noFill/>
                </a:ln>
                <a:solidFill>
                  <a:schemeClr val="tx2"/>
                </a:solidFill>
                <a:effectLst/>
                <a:uLnTx/>
                <a:uFillTx/>
                <a:latin typeface="+mj-lt"/>
                <a:ea typeface="+mj-ea"/>
                <a:cs typeface="+mj-cs"/>
              </a:rPr>
              <a:t>Marina </a:t>
            </a:r>
            <a:r>
              <a:rPr kumimoji="0" lang="en-US" sz="3200" b="0" i="0" u="none" strike="noStrike" kern="1200" cap="all" spc="0" normalizeH="0" baseline="0" noProof="0" dirty="0" err="1" smtClean="0">
                <a:ln>
                  <a:noFill/>
                </a:ln>
                <a:solidFill>
                  <a:schemeClr val="tx2"/>
                </a:solidFill>
                <a:effectLst/>
                <a:uLnTx/>
                <a:uFillTx/>
                <a:latin typeface="+mj-lt"/>
                <a:ea typeface="+mj-ea"/>
                <a:cs typeface="+mj-cs"/>
              </a:rPr>
              <a:t>Barsky</a:t>
            </a:r>
            <a:r>
              <a:rPr kumimoji="0" lang="en-US" sz="3200" b="0" i="0" u="none" strike="noStrike" kern="1200" cap="all" spc="0" normalizeH="0" baseline="0" noProof="0" dirty="0" smtClean="0">
                <a:ln>
                  <a:noFill/>
                </a:ln>
                <a:solidFill>
                  <a:schemeClr val="tx2"/>
                </a:solidFill>
                <a:effectLst/>
                <a:uLnTx/>
                <a:uFillTx/>
                <a:latin typeface="+mj-lt"/>
                <a:ea typeface="+mj-ea"/>
                <a:cs typeface="+mj-cs"/>
              </a:rPr>
              <a:t>, Sangkyum Kim,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all" spc="0" normalizeH="0" baseline="0" noProof="0" dirty="0" smtClean="0">
                <a:ln>
                  <a:noFill/>
                </a:ln>
                <a:solidFill>
                  <a:schemeClr val="tx2"/>
                </a:solidFill>
                <a:effectLst/>
                <a:uLnTx/>
                <a:uFillTx/>
                <a:latin typeface="+mj-lt"/>
                <a:ea typeface="+mj-ea"/>
                <a:cs typeface="+mj-cs"/>
              </a:rPr>
              <a:t>Tim </a:t>
            </a:r>
            <a:r>
              <a:rPr kumimoji="0" lang="en-US" sz="3200" b="0" i="0" u="none" strike="noStrike" kern="1200" cap="all" spc="0" normalizeH="0" baseline="0" noProof="0" dirty="0" err="1" smtClean="0">
                <a:ln>
                  <a:noFill/>
                </a:ln>
                <a:solidFill>
                  <a:schemeClr val="tx2"/>
                </a:solidFill>
                <a:effectLst/>
                <a:uLnTx/>
                <a:uFillTx/>
                <a:latin typeface="+mj-lt"/>
                <a:ea typeface="+mj-ea"/>
                <a:cs typeface="+mj-cs"/>
              </a:rPr>
              <a:t>Weninger</a:t>
            </a:r>
            <a:r>
              <a:rPr kumimoji="0" lang="en-US" sz="3200" b="0" i="0" u="none" strike="noStrike" kern="1200" cap="all" spc="0" normalizeH="0" baseline="0" noProof="0" dirty="0" smtClean="0">
                <a:ln>
                  <a:noFill/>
                </a:ln>
                <a:solidFill>
                  <a:schemeClr val="tx2"/>
                </a:solidFill>
                <a:effectLst/>
                <a:uLnTx/>
                <a:uFillTx/>
                <a:latin typeface="+mj-lt"/>
                <a:ea typeface="+mj-ea"/>
                <a:cs typeface="+mj-cs"/>
              </a:rPr>
              <a:t>, </a:t>
            </a:r>
            <a:r>
              <a:rPr kumimoji="0" lang="en-US" sz="3200" b="0" i="0" u="none" strike="noStrike" kern="1200" cap="all" spc="0" normalizeH="0" baseline="0" noProof="0" dirty="0" err="1" smtClean="0">
                <a:ln>
                  <a:noFill/>
                </a:ln>
                <a:solidFill>
                  <a:schemeClr val="tx2"/>
                </a:solidFill>
                <a:effectLst/>
                <a:uLnTx/>
                <a:uFillTx/>
                <a:latin typeface="+mj-lt"/>
                <a:ea typeface="+mj-ea"/>
                <a:cs typeface="+mj-cs"/>
              </a:rPr>
              <a:t>Jiawei</a:t>
            </a:r>
            <a:r>
              <a:rPr kumimoji="0" lang="en-US" sz="3200" b="0" i="0" u="none" strike="noStrike" kern="1200" cap="all" spc="0" normalizeH="0" baseline="0" noProof="0" dirty="0" smtClean="0">
                <a:ln>
                  <a:noFill/>
                </a:ln>
                <a:solidFill>
                  <a:schemeClr val="tx2"/>
                </a:solidFill>
                <a:effectLst/>
                <a:uLnTx/>
                <a:uFillTx/>
                <a:latin typeface="+mj-lt"/>
                <a:ea typeface="+mj-ea"/>
                <a:cs typeface="+mj-cs"/>
              </a:rPr>
              <a:t> Han</a:t>
            </a:r>
          </a:p>
        </p:txBody>
      </p:sp>
      <p:sp>
        <p:nvSpPr>
          <p:cNvPr id="7" name="Title 1"/>
          <p:cNvSpPr txBox="1">
            <a:spLocks/>
          </p:cNvSpPr>
          <p:nvPr/>
        </p:nvSpPr>
        <p:spPr>
          <a:xfrm>
            <a:off x="0" y="4267200"/>
            <a:ext cx="9144000" cy="1143000"/>
          </a:xfrm>
          <a:prstGeom prst="rect">
            <a:avLst/>
          </a:prstGeom>
        </p:spPr>
        <p:txBody>
          <a:bodyPr vert="horz" anchor="b">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2800" b="0" i="0" u="none" strike="noStrike" kern="1200" cap="all" spc="0" normalizeH="0" baseline="0" noProof="0" dirty="0">
              <a:ln>
                <a:noFill/>
              </a:ln>
              <a:solidFill>
                <a:schemeClr val="tx2"/>
              </a:solidFill>
              <a:effectLst/>
              <a:uLnTx/>
              <a:uFillTx/>
              <a:latin typeface="+mj-lt"/>
              <a:ea typeface="+mj-ea"/>
              <a:cs typeface="+mj-cs"/>
            </a:endParaRPr>
          </a:p>
        </p:txBody>
      </p:sp>
      <p:sp>
        <p:nvSpPr>
          <p:cNvPr id="8" name="Subtitle 2"/>
          <p:cNvSpPr>
            <a:spLocks noGrp="1"/>
          </p:cNvSpPr>
          <p:nvPr>
            <p:ph type="subTitle" idx="1"/>
          </p:nvPr>
        </p:nvSpPr>
        <p:spPr>
          <a:xfrm>
            <a:off x="2362200" y="6050037"/>
            <a:ext cx="6705600" cy="685800"/>
          </a:xfrm>
        </p:spPr>
        <p:txBody>
          <a:bodyPr>
            <a:normAutofit fontScale="92500" lnSpcReduction="20000"/>
          </a:bodyPr>
          <a:lstStyle/>
          <a:p>
            <a:pPr lvl="0" algn="ctr">
              <a:spcBef>
                <a:spcPct val="0"/>
              </a:spcBef>
              <a:buClrTx/>
              <a:buSzTx/>
              <a:defRPr/>
            </a:pPr>
            <a:r>
              <a:rPr lang="en-US" sz="2400" cap="all" dirty="0" smtClean="0">
                <a:solidFill>
                  <a:schemeClr val="accent6">
                    <a:lumMod val="75000"/>
                  </a:schemeClr>
                </a:solidFill>
              </a:rPr>
              <a:t>Dept of computer science</a:t>
            </a:r>
          </a:p>
          <a:p>
            <a:pPr lvl="0" algn="ctr">
              <a:spcBef>
                <a:spcPct val="0"/>
              </a:spcBef>
              <a:buClrTx/>
              <a:buSzTx/>
              <a:defRPr/>
            </a:pPr>
            <a:r>
              <a:rPr lang="en-US" sz="2400" cap="all" dirty="0" err="1" smtClean="0">
                <a:solidFill>
                  <a:schemeClr val="accent6">
                    <a:lumMod val="75000"/>
                  </a:schemeClr>
                </a:solidFill>
              </a:rPr>
              <a:t>Univ</a:t>
            </a:r>
            <a:r>
              <a:rPr lang="en-US" sz="2400" cap="all" dirty="0" smtClean="0">
                <a:solidFill>
                  <a:schemeClr val="accent6">
                    <a:lumMod val="75000"/>
                  </a:schemeClr>
                </a:solidFill>
              </a:rPr>
              <a:t> of </a:t>
            </a:r>
            <a:r>
              <a:rPr lang="en-US" sz="2400" cap="all" dirty="0" err="1" smtClean="0">
                <a:solidFill>
                  <a:schemeClr val="accent6">
                    <a:lumMod val="75000"/>
                  </a:schemeClr>
                </a:solidFill>
              </a:rPr>
              <a:t>illinois</a:t>
            </a:r>
            <a:r>
              <a:rPr lang="en-US" sz="2400" cap="all" dirty="0" smtClean="0">
                <a:solidFill>
                  <a:schemeClr val="accent6">
                    <a:lumMod val="75000"/>
                  </a:schemeClr>
                </a:solidFill>
              </a:rPr>
              <a:t> at </a:t>
            </a:r>
            <a:r>
              <a:rPr lang="en-US" sz="2400" cap="all" dirty="0" err="1" smtClean="0">
                <a:solidFill>
                  <a:schemeClr val="accent6">
                    <a:lumMod val="75000"/>
                  </a:schemeClr>
                </a:solidFill>
              </a:rPr>
              <a:t>urbana-champaign</a:t>
            </a:r>
            <a:endParaRPr lang="en-US" sz="2400" cap="all" dirty="0" smtClean="0">
              <a:solidFill>
                <a:schemeClr val="accent6">
                  <a:lumMod val="75000"/>
                </a:schemeClr>
              </a:solidFill>
            </a:endParaRPr>
          </a:p>
        </p:txBody>
      </p:sp>
      <p:sp>
        <p:nvSpPr>
          <p:cNvPr id="9" name="Subtitle 2"/>
          <p:cNvSpPr txBox="1">
            <a:spLocks/>
          </p:cNvSpPr>
          <p:nvPr/>
        </p:nvSpPr>
        <p:spPr>
          <a:xfrm>
            <a:off x="107504" y="6089027"/>
            <a:ext cx="2016224" cy="685800"/>
          </a:xfrm>
          <a:prstGeom prst="rect">
            <a:avLst/>
          </a:prstGeom>
        </p:spPr>
        <p:txBody>
          <a:bodyPr vert="horz" anchor="ctr">
            <a:normAutofit/>
          </a:bodyPr>
          <a:lstStyle/>
          <a:p>
            <a:pPr marL="0" marR="0" lvl="0" indent="0" algn="ctr" defTabSz="914400" rtl="0" eaLnBrk="1" fontAlgn="auto" latinLnBrk="0" hangingPunct="1">
              <a:lnSpc>
                <a:spcPct val="100000"/>
              </a:lnSpc>
              <a:spcBef>
                <a:spcPts val="700"/>
              </a:spcBef>
              <a:spcAft>
                <a:spcPts val="0"/>
              </a:spcAft>
              <a:buClr>
                <a:schemeClr val="accent2"/>
              </a:buClr>
              <a:buSzPct val="60000"/>
              <a:buFont typeface="Wingdings"/>
              <a:buNone/>
              <a:tabLst/>
              <a:defRPr/>
            </a:pPr>
            <a:r>
              <a:rPr kumimoji="0" lang="en-US" sz="2600" b="0" i="0" u="none" strike="noStrike" kern="1200" cap="none" spc="0" normalizeH="0" baseline="0" noProof="0" dirty="0" smtClean="0">
                <a:ln>
                  <a:noFill/>
                </a:ln>
                <a:solidFill>
                  <a:srgbClr val="FFFFFF"/>
                </a:solidFill>
                <a:effectLst/>
                <a:uLnTx/>
                <a:uFillTx/>
                <a:latin typeface="+mn-lt"/>
                <a:ea typeface="+mn-ea"/>
                <a:cs typeface="+mn-cs"/>
              </a:rPr>
              <a:t>VLDB 2012</a:t>
            </a:r>
            <a:endParaRPr kumimoji="0" lang="en-US" sz="2600" b="0" i="0" u="none" strike="noStrike" kern="1200" cap="none" spc="0" normalizeH="0" baseline="0" noProof="0" dirty="0">
              <a:ln>
                <a:noFill/>
              </a:ln>
              <a:solidFill>
                <a:srgbClr val="FFFFFF"/>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Feasible task with the use of taxonomy</a:t>
            </a:r>
            <a:endParaRPr lang="en-US" dirty="0"/>
          </a:p>
        </p:txBody>
      </p:sp>
      <p:sp>
        <p:nvSpPr>
          <p:cNvPr id="3" name="Content Placeholder 2"/>
          <p:cNvSpPr>
            <a:spLocks noGrp="1"/>
          </p:cNvSpPr>
          <p:nvPr>
            <p:ph sz="quarter" idx="1"/>
          </p:nvPr>
        </p:nvSpPr>
        <p:spPr/>
        <p:txBody>
          <a:bodyPr/>
          <a:lstStyle/>
          <a:p>
            <a:r>
              <a:rPr lang="en-US" dirty="0" smtClean="0"/>
              <a:t>We cannot compute all positive and negative correlations with low support</a:t>
            </a:r>
          </a:p>
          <a:p>
            <a:r>
              <a:rPr lang="en-US" dirty="0" smtClean="0"/>
              <a:t>We </a:t>
            </a:r>
            <a:r>
              <a:rPr lang="en-US" dirty="0" smtClean="0">
                <a:solidFill>
                  <a:srgbClr val="FF0000"/>
                </a:solidFill>
              </a:rPr>
              <a:t>can</a:t>
            </a:r>
            <a:r>
              <a:rPr lang="en-US" dirty="0" smtClean="0"/>
              <a:t> find the most surprising positive and negative correlations, </a:t>
            </a:r>
            <a:r>
              <a:rPr lang="en-US" dirty="0" smtClean="0">
                <a:solidFill>
                  <a:srgbClr val="3366FF"/>
                </a:solidFill>
              </a:rPr>
              <a:t>which change across the levels of abstraction</a:t>
            </a:r>
          </a:p>
          <a:p>
            <a:endParaRPr lang="en-US" dirty="0">
              <a:solidFill>
                <a:srgbClr val="3366FF"/>
              </a:solidFill>
            </a:endParaRPr>
          </a:p>
          <a:p>
            <a:r>
              <a:rPr lang="en-US" dirty="0" smtClean="0"/>
              <a:t>Items at different levels of abstraction can be modeled as a </a:t>
            </a:r>
            <a:r>
              <a:rPr lang="en-US" dirty="0" smtClean="0">
                <a:solidFill>
                  <a:srgbClr val="FF0000"/>
                </a:solidFill>
              </a:rPr>
              <a:t>taxonomy tree</a:t>
            </a:r>
          </a:p>
          <a:p>
            <a:endParaRPr lang="en-US" dirty="0" smtClean="0"/>
          </a:p>
          <a:p>
            <a:endParaRPr lang="en-US" dirty="0"/>
          </a:p>
        </p:txBody>
      </p:sp>
      <p:sp>
        <p:nvSpPr>
          <p:cNvPr id="4" name="Slide Number Placeholder 3"/>
          <p:cNvSpPr>
            <a:spLocks noGrp="1"/>
          </p:cNvSpPr>
          <p:nvPr>
            <p:ph type="sldNum" sz="quarter" idx="16"/>
          </p:nvPr>
        </p:nvSpPr>
        <p:spPr/>
        <p:txBody>
          <a:bodyPr/>
          <a:lstStyle/>
          <a:p>
            <a:fld id="{73F7777E-30F9-4D7D-9508-F94EC61F5F4D}" type="slidenum">
              <a:rPr lang="en-US" smtClean="0"/>
              <a:pPr/>
              <a:t>10</a:t>
            </a:fld>
            <a:endParaRPr lang="en-US" dirty="0"/>
          </a:p>
        </p:txBody>
      </p:sp>
    </p:spTree>
    <p:extLst>
      <p:ext uri="{BB962C8B-B14F-4D97-AF65-F5344CB8AC3E}">
        <p14:creationId xmlns:p14="http://schemas.microsoft.com/office/powerpoint/2010/main" val="25594896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Example of taxonomy: movies</a:t>
            </a:r>
            <a:endParaRPr lang="en-US" dirty="0"/>
          </a:p>
        </p:txBody>
      </p:sp>
      <p:sp>
        <p:nvSpPr>
          <p:cNvPr id="4" name="Slide Number Placeholder 3"/>
          <p:cNvSpPr>
            <a:spLocks noGrp="1"/>
          </p:cNvSpPr>
          <p:nvPr>
            <p:ph type="sldNum" sz="quarter" idx="16"/>
          </p:nvPr>
        </p:nvSpPr>
        <p:spPr/>
        <p:txBody>
          <a:bodyPr/>
          <a:lstStyle/>
          <a:p>
            <a:fld id="{73F7777E-30F9-4D7D-9508-F94EC61F5F4D}" type="slidenum">
              <a:rPr lang="en-US" smtClean="0"/>
              <a:pPr/>
              <a:t>11</a:t>
            </a:fld>
            <a:endParaRPr lang="en-US" dirty="0"/>
          </a:p>
        </p:txBody>
      </p:sp>
      <p:sp>
        <p:nvSpPr>
          <p:cNvPr id="5" name="Slide Number Placeholder 3"/>
          <p:cNvSpPr txBox="1">
            <a:spLocks/>
          </p:cNvSpPr>
          <p:nvPr/>
        </p:nvSpPr>
        <p:spPr>
          <a:xfrm>
            <a:off x="8647112" y="6525344"/>
            <a:ext cx="533400" cy="244476"/>
          </a:xfrm>
          <a:prstGeom prst="rect">
            <a:avLst/>
          </a:prstGeom>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73F7777E-30F9-4D7D-9508-F94EC61F5F4D}" type="slidenum">
              <a:rPr kumimoji="0" lang="en-US" sz="18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a:t>
            </a:fld>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Rounded Rectangle 5"/>
          <p:cNvSpPr/>
          <p:nvPr/>
        </p:nvSpPr>
        <p:spPr>
          <a:xfrm>
            <a:off x="3998105" y="1772816"/>
            <a:ext cx="443345"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All</a:t>
            </a:r>
            <a:endParaRPr lang="en-US" sz="1200" b="1" dirty="0">
              <a:solidFill>
                <a:schemeClr val="tx1"/>
              </a:solidFill>
            </a:endParaRPr>
          </a:p>
        </p:txBody>
      </p:sp>
      <p:sp>
        <p:nvSpPr>
          <p:cNvPr id="7" name="Rounded Rectangle 6"/>
          <p:cNvSpPr/>
          <p:nvPr/>
        </p:nvSpPr>
        <p:spPr>
          <a:xfrm>
            <a:off x="1691680" y="2458616"/>
            <a:ext cx="895074"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Western</a:t>
            </a:r>
            <a:endParaRPr lang="en-US" sz="1200" b="1" dirty="0">
              <a:solidFill>
                <a:schemeClr val="tx1"/>
              </a:solidFill>
            </a:endParaRPr>
          </a:p>
        </p:txBody>
      </p:sp>
      <p:sp>
        <p:nvSpPr>
          <p:cNvPr id="8" name="Rounded Rectangle 7"/>
          <p:cNvSpPr/>
          <p:nvPr/>
        </p:nvSpPr>
        <p:spPr>
          <a:xfrm>
            <a:off x="5940152" y="2458616"/>
            <a:ext cx="895074"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Romance</a:t>
            </a:r>
            <a:endParaRPr lang="en-US" sz="1200" b="1" dirty="0">
              <a:solidFill>
                <a:schemeClr val="tx1"/>
              </a:solidFill>
            </a:endParaRPr>
          </a:p>
        </p:txBody>
      </p:sp>
      <p:cxnSp>
        <p:nvCxnSpPr>
          <p:cNvPr id="9" name="Straight Arrow Connector 8"/>
          <p:cNvCxnSpPr>
            <a:stCxn id="6" idx="2"/>
            <a:endCxn id="7" idx="0"/>
          </p:cNvCxnSpPr>
          <p:nvPr/>
        </p:nvCxnSpPr>
        <p:spPr>
          <a:xfrm flipH="1">
            <a:off x="2139217" y="2077616"/>
            <a:ext cx="2080561" cy="381000"/>
          </a:xfrm>
          <a:prstGeom prst="straightConnector1">
            <a:avLst/>
          </a:prstGeom>
          <a:ln>
            <a:solidFill>
              <a:schemeClr val="tx1"/>
            </a:solidFill>
            <a:headEnd type="none" w="med" len="med"/>
            <a:tailEnd type="triangle" w="med" len="lg"/>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7" idx="2"/>
            <a:endCxn id="12" idx="0"/>
          </p:cNvCxnSpPr>
          <p:nvPr/>
        </p:nvCxnSpPr>
        <p:spPr>
          <a:xfrm flipH="1">
            <a:off x="1079612" y="2763416"/>
            <a:ext cx="1059605" cy="233536"/>
          </a:xfrm>
          <a:prstGeom prst="straightConnector1">
            <a:avLst/>
          </a:prstGeom>
          <a:ln>
            <a:solidFill>
              <a:schemeClr val="tx1"/>
            </a:solidFill>
            <a:headEnd type="none" w="med" len="med"/>
            <a:tailEnd type="triangle" w="med" len="lg"/>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6" idx="2"/>
            <a:endCxn id="8" idx="0"/>
          </p:cNvCxnSpPr>
          <p:nvPr/>
        </p:nvCxnSpPr>
        <p:spPr>
          <a:xfrm>
            <a:off x="4219778" y="2077616"/>
            <a:ext cx="2167911" cy="381000"/>
          </a:xfrm>
          <a:prstGeom prst="straightConnector1">
            <a:avLst/>
          </a:prstGeom>
          <a:ln>
            <a:solidFill>
              <a:schemeClr val="tx1"/>
            </a:solidFill>
            <a:headEnd type="none" w="med" len="med"/>
            <a:tailEnd type="triangle" w="med" len="lg"/>
          </a:ln>
        </p:spPr>
        <p:style>
          <a:lnRef idx="1">
            <a:schemeClr val="accent1"/>
          </a:lnRef>
          <a:fillRef idx="0">
            <a:schemeClr val="accent1"/>
          </a:fillRef>
          <a:effectRef idx="0">
            <a:schemeClr val="accent1"/>
          </a:effectRef>
          <a:fontRef idx="minor">
            <a:schemeClr val="tx1"/>
          </a:fontRef>
        </p:style>
      </p:cxnSp>
      <p:sp>
        <p:nvSpPr>
          <p:cNvPr id="12" name="Rounded Rectangle 11"/>
          <p:cNvSpPr/>
          <p:nvPr/>
        </p:nvSpPr>
        <p:spPr>
          <a:xfrm>
            <a:off x="539552" y="2996952"/>
            <a:ext cx="1080120" cy="648072"/>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My Darling Clementine</a:t>
            </a:r>
          </a:p>
          <a:p>
            <a:pPr algn="ctr"/>
            <a:r>
              <a:rPr lang="en-US" sz="1200" b="1" dirty="0" smtClean="0">
                <a:solidFill>
                  <a:schemeClr val="tx1"/>
                </a:solidFill>
              </a:rPr>
              <a:t>(1946)</a:t>
            </a:r>
            <a:endParaRPr lang="en-US" sz="1200" b="1" dirty="0">
              <a:solidFill>
                <a:schemeClr val="tx1"/>
              </a:solidFill>
            </a:endParaRPr>
          </a:p>
        </p:txBody>
      </p:sp>
      <p:sp>
        <p:nvSpPr>
          <p:cNvPr id="13" name="Rounded Rectangle 12"/>
          <p:cNvSpPr/>
          <p:nvPr/>
        </p:nvSpPr>
        <p:spPr>
          <a:xfrm>
            <a:off x="2627784" y="2996952"/>
            <a:ext cx="1080120" cy="648072"/>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High Noon</a:t>
            </a:r>
          </a:p>
          <a:p>
            <a:pPr algn="ctr"/>
            <a:r>
              <a:rPr lang="en-US" sz="1200" b="1" dirty="0" smtClean="0">
                <a:solidFill>
                  <a:schemeClr val="tx1"/>
                </a:solidFill>
              </a:rPr>
              <a:t>(1952)</a:t>
            </a:r>
            <a:endParaRPr lang="en-US" sz="1200" b="1" dirty="0">
              <a:solidFill>
                <a:schemeClr val="tx1"/>
              </a:solidFill>
            </a:endParaRPr>
          </a:p>
        </p:txBody>
      </p:sp>
      <p:sp>
        <p:nvSpPr>
          <p:cNvPr id="14" name="Rounded Rectangle 13"/>
          <p:cNvSpPr/>
          <p:nvPr/>
        </p:nvSpPr>
        <p:spPr>
          <a:xfrm>
            <a:off x="4787725" y="2996952"/>
            <a:ext cx="1080120" cy="648072"/>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The Big Country</a:t>
            </a:r>
          </a:p>
          <a:p>
            <a:pPr algn="ctr"/>
            <a:r>
              <a:rPr lang="en-US" sz="1200" b="1" dirty="0" smtClean="0">
                <a:solidFill>
                  <a:schemeClr val="tx1"/>
                </a:solidFill>
              </a:rPr>
              <a:t>(1958)</a:t>
            </a:r>
            <a:endParaRPr lang="en-US" sz="1200" b="1" dirty="0">
              <a:solidFill>
                <a:schemeClr val="tx1"/>
              </a:solidFill>
            </a:endParaRPr>
          </a:p>
        </p:txBody>
      </p:sp>
      <p:sp>
        <p:nvSpPr>
          <p:cNvPr id="15" name="Rounded Rectangle 14"/>
          <p:cNvSpPr/>
          <p:nvPr/>
        </p:nvSpPr>
        <p:spPr>
          <a:xfrm>
            <a:off x="6948264" y="2996952"/>
            <a:ext cx="1080120" cy="648072"/>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A Farewell to Arms</a:t>
            </a:r>
          </a:p>
          <a:p>
            <a:pPr algn="ctr"/>
            <a:r>
              <a:rPr lang="en-US" sz="1200" b="1" dirty="0" smtClean="0">
                <a:solidFill>
                  <a:schemeClr val="tx1"/>
                </a:solidFill>
              </a:rPr>
              <a:t>(1932)</a:t>
            </a:r>
            <a:endParaRPr lang="en-US" sz="1200" b="1" dirty="0">
              <a:solidFill>
                <a:schemeClr val="tx1"/>
              </a:solidFill>
            </a:endParaRPr>
          </a:p>
        </p:txBody>
      </p:sp>
      <p:pic>
        <p:nvPicPr>
          <p:cNvPr id="16" name="Picture 2" descr="The Big Country Post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83968" y="3793951"/>
            <a:ext cx="2038350" cy="3019425"/>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High Noon Post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101602" y="3793951"/>
            <a:ext cx="2038350" cy="3019425"/>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6" descr="My Darling Clementine Poste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67566" y="3793950"/>
            <a:ext cx="1685925" cy="3019425"/>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8" descr="A Farewell to Arms Poste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516216" y="3793951"/>
            <a:ext cx="2038350" cy="3019425"/>
          </a:xfrm>
          <a:prstGeom prst="rect">
            <a:avLst/>
          </a:prstGeom>
          <a:noFill/>
          <a:extLst>
            <a:ext uri="{909E8E84-426E-40DD-AFC4-6F175D3DCCD1}">
              <a14:hiddenFill xmlns:a14="http://schemas.microsoft.com/office/drawing/2010/main">
                <a:solidFill>
                  <a:srgbClr val="FFFFFF"/>
                </a:solidFill>
              </a14:hiddenFill>
            </a:ext>
          </a:extLst>
        </p:spPr>
      </p:pic>
      <p:cxnSp>
        <p:nvCxnSpPr>
          <p:cNvPr id="20" name="Straight Arrow Connector 19"/>
          <p:cNvCxnSpPr>
            <a:stCxn id="7" idx="2"/>
            <a:endCxn id="13" idx="0"/>
          </p:cNvCxnSpPr>
          <p:nvPr/>
        </p:nvCxnSpPr>
        <p:spPr>
          <a:xfrm>
            <a:off x="2139217" y="2763416"/>
            <a:ext cx="1028627" cy="233536"/>
          </a:xfrm>
          <a:prstGeom prst="straightConnector1">
            <a:avLst/>
          </a:prstGeom>
          <a:ln>
            <a:solidFill>
              <a:schemeClr val="tx1"/>
            </a:solidFill>
            <a:headEnd type="none" w="med" len="med"/>
            <a:tailEnd type="triangle" w="med" len="lg"/>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8" idx="2"/>
            <a:endCxn id="14" idx="0"/>
          </p:cNvCxnSpPr>
          <p:nvPr/>
        </p:nvCxnSpPr>
        <p:spPr>
          <a:xfrm flipH="1">
            <a:off x="5327785" y="2763416"/>
            <a:ext cx="1059904" cy="233536"/>
          </a:xfrm>
          <a:prstGeom prst="straightConnector1">
            <a:avLst/>
          </a:prstGeom>
          <a:ln>
            <a:solidFill>
              <a:schemeClr val="tx1"/>
            </a:solidFill>
            <a:headEnd type="none" w="med" len="med"/>
            <a:tailEnd type="triangle" w="med" len="lg"/>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8" idx="2"/>
            <a:endCxn id="15" idx="0"/>
          </p:cNvCxnSpPr>
          <p:nvPr/>
        </p:nvCxnSpPr>
        <p:spPr>
          <a:xfrm>
            <a:off x="6387689" y="2763416"/>
            <a:ext cx="1100635" cy="233536"/>
          </a:xfrm>
          <a:prstGeom prst="straightConnector1">
            <a:avLst/>
          </a:prstGeom>
          <a:ln>
            <a:solidFill>
              <a:schemeClr val="tx1"/>
            </a:solidFill>
            <a:headEnd type="none" w="med" len="med"/>
            <a:tailEnd type="triangle" w="med" len="lg"/>
          </a:ln>
        </p:spPr>
        <p:style>
          <a:lnRef idx="1">
            <a:schemeClr val="accent1"/>
          </a:lnRef>
          <a:fillRef idx="0">
            <a:schemeClr val="accent1"/>
          </a:fillRef>
          <a:effectRef idx="0">
            <a:schemeClr val="accent1"/>
          </a:effectRef>
          <a:fontRef idx="minor">
            <a:schemeClr val="tx1"/>
          </a:fontRef>
        </p:style>
      </p:cxnSp>
      <p:sp>
        <p:nvSpPr>
          <p:cNvPr id="23" name="Rectangular Callout 22"/>
          <p:cNvSpPr/>
          <p:nvPr/>
        </p:nvSpPr>
        <p:spPr>
          <a:xfrm>
            <a:off x="7164288" y="1772816"/>
            <a:ext cx="936104" cy="576064"/>
          </a:xfrm>
          <a:prstGeom prst="wedgeRectCallout">
            <a:avLst>
              <a:gd name="adj1" fmla="val -86941"/>
              <a:gd name="adj2" fmla="val 7212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Movie genre</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flipping correlations in </a:t>
            </a:r>
            <a:r>
              <a:rPr lang="en-US" dirty="0" err="1" smtClean="0"/>
              <a:t>Movielens</a:t>
            </a:r>
            <a:r>
              <a:rPr lang="en-US" dirty="0" smtClean="0"/>
              <a:t> dataset</a:t>
            </a:r>
            <a:endParaRPr lang="en-US" dirty="0"/>
          </a:p>
        </p:txBody>
      </p:sp>
      <p:sp>
        <p:nvSpPr>
          <p:cNvPr id="4" name="Slide Number Placeholder 3"/>
          <p:cNvSpPr>
            <a:spLocks noGrp="1"/>
          </p:cNvSpPr>
          <p:nvPr>
            <p:ph type="sldNum" sz="quarter" idx="16"/>
          </p:nvPr>
        </p:nvSpPr>
        <p:spPr/>
        <p:txBody>
          <a:bodyPr/>
          <a:lstStyle/>
          <a:p>
            <a:fld id="{73F7777E-30F9-4D7D-9508-F94EC61F5F4D}" type="slidenum">
              <a:rPr lang="en-US" smtClean="0"/>
              <a:pPr/>
              <a:t>12</a:t>
            </a:fld>
            <a:endParaRPr lang="en-US" dirty="0"/>
          </a:p>
        </p:txBody>
      </p:sp>
      <p:sp>
        <p:nvSpPr>
          <p:cNvPr id="5" name="Rounded Rectangle 4"/>
          <p:cNvSpPr/>
          <p:nvPr/>
        </p:nvSpPr>
        <p:spPr>
          <a:xfrm>
            <a:off x="3998105" y="1772816"/>
            <a:ext cx="443345"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All</a:t>
            </a:r>
            <a:endParaRPr lang="en-US" sz="1200" b="1" dirty="0">
              <a:solidFill>
                <a:schemeClr val="tx1"/>
              </a:solidFill>
            </a:endParaRPr>
          </a:p>
        </p:txBody>
      </p:sp>
      <p:sp>
        <p:nvSpPr>
          <p:cNvPr id="6" name="Rounded Rectangle 5"/>
          <p:cNvSpPr/>
          <p:nvPr/>
        </p:nvSpPr>
        <p:spPr>
          <a:xfrm>
            <a:off x="1691680" y="2458616"/>
            <a:ext cx="895074"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Western</a:t>
            </a:r>
            <a:endParaRPr lang="en-US" sz="1200" b="1" dirty="0">
              <a:solidFill>
                <a:schemeClr val="tx1"/>
              </a:solidFill>
            </a:endParaRPr>
          </a:p>
        </p:txBody>
      </p:sp>
      <p:sp>
        <p:nvSpPr>
          <p:cNvPr id="9" name="Rounded Rectangle 8"/>
          <p:cNvSpPr/>
          <p:nvPr/>
        </p:nvSpPr>
        <p:spPr>
          <a:xfrm>
            <a:off x="5940152" y="2458616"/>
            <a:ext cx="895074"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Romance</a:t>
            </a:r>
            <a:endParaRPr lang="en-US" sz="1200" b="1" dirty="0">
              <a:solidFill>
                <a:schemeClr val="tx1"/>
              </a:solidFill>
            </a:endParaRPr>
          </a:p>
        </p:txBody>
      </p:sp>
      <p:cxnSp>
        <p:nvCxnSpPr>
          <p:cNvPr id="12" name="Straight Arrow Connector 11"/>
          <p:cNvCxnSpPr>
            <a:stCxn id="5" idx="2"/>
            <a:endCxn id="6" idx="0"/>
          </p:cNvCxnSpPr>
          <p:nvPr/>
        </p:nvCxnSpPr>
        <p:spPr>
          <a:xfrm flipH="1">
            <a:off x="2139217" y="2077616"/>
            <a:ext cx="2080561" cy="381000"/>
          </a:xfrm>
          <a:prstGeom prst="straightConnector1">
            <a:avLst/>
          </a:prstGeom>
          <a:ln>
            <a:solidFill>
              <a:schemeClr val="tx1"/>
            </a:solidFill>
            <a:headEnd type="none" w="med" len="med"/>
            <a:tailEnd type="triangle" w="med" len="lg"/>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6" idx="2"/>
            <a:endCxn id="23" idx="0"/>
          </p:cNvCxnSpPr>
          <p:nvPr/>
        </p:nvCxnSpPr>
        <p:spPr>
          <a:xfrm flipH="1">
            <a:off x="1079612" y="2763416"/>
            <a:ext cx="1059605" cy="233536"/>
          </a:xfrm>
          <a:prstGeom prst="straightConnector1">
            <a:avLst/>
          </a:prstGeom>
          <a:ln>
            <a:solidFill>
              <a:schemeClr val="tx1"/>
            </a:solidFill>
            <a:headEnd type="none" w="med" len="med"/>
            <a:tailEnd type="triangle" w="med" len="lg"/>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5" idx="2"/>
            <a:endCxn id="9" idx="0"/>
          </p:cNvCxnSpPr>
          <p:nvPr/>
        </p:nvCxnSpPr>
        <p:spPr>
          <a:xfrm>
            <a:off x="4219778" y="2077616"/>
            <a:ext cx="2167911" cy="381000"/>
          </a:xfrm>
          <a:prstGeom prst="straightConnector1">
            <a:avLst/>
          </a:prstGeom>
          <a:ln>
            <a:solidFill>
              <a:schemeClr val="tx1"/>
            </a:solidFill>
            <a:headEnd type="none" w="med" len="med"/>
            <a:tailEnd type="triangle" w="med" len="lg"/>
          </a:ln>
        </p:spPr>
        <p:style>
          <a:lnRef idx="1">
            <a:schemeClr val="accent1"/>
          </a:lnRef>
          <a:fillRef idx="0">
            <a:schemeClr val="accent1"/>
          </a:fillRef>
          <a:effectRef idx="0">
            <a:schemeClr val="accent1"/>
          </a:effectRef>
          <a:fontRef idx="minor">
            <a:schemeClr val="tx1"/>
          </a:fontRef>
        </p:style>
      </p:cxnSp>
      <p:sp>
        <p:nvSpPr>
          <p:cNvPr id="23" name="Rounded Rectangle 22"/>
          <p:cNvSpPr/>
          <p:nvPr/>
        </p:nvSpPr>
        <p:spPr>
          <a:xfrm>
            <a:off x="539552" y="2996952"/>
            <a:ext cx="1080120" cy="648072"/>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My Darling Clementine</a:t>
            </a:r>
          </a:p>
          <a:p>
            <a:pPr algn="ctr"/>
            <a:r>
              <a:rPr lang="en-US" sz="1200" b="1" dirty="0" smtClean="0">
                <a:solidFill>
                  <a:schemeClr val="tx1"/>
                </a:solidFill>
              </a:rPr>
              <a:t>(1946)</a:t>
            </a:r>
            <a:endParaRPr lang="en-US" sz="1200" b="1" dirty="0">
              <a:solidFill>
                <a:schemeClr val="tx1"/>
              </a:solidFill>
            </a:endParaRPr>
          </a:p>
        </p:txBody>
      </p:sp>
      <p:sp>
        <p:nvSpPr>
          <p:cNvPr id="24" name="Rounded Rectangle 23"/>
          <p:cNvSpPr/>
          <p:nvPr/>
        </p:nvSpPr>
        <p:spPr>
          <a:xfrm>
            <a:off x="2627784" y="2996952"/>
            <a:ext cx="1080120" cy="648072"/>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High Noon</a:t>
            </a:r>
          </a:p>
          <a:p>
            <a:pPr algn="ctr"/>
            <a:r>
              <a:rPr lang="en-US" sz="1200" b="1" dirty="0" smtClean="0">
                <a:solidFill>
                  <a:schemeClr val="tx1"/>
                </a:solidFill>
              </a:rPr>
              <a:t>(1952)</a:t>
            </a:r>
            <a:endParaRPr lang="en-US" sz="1200" b="1" dirty="0">
              <a:solidFill>
                <a:schemeClr val="tx1"/>
              </a:solidFill>
            </a:endParaRPr>
          </a:p>
        </p:txBody>
      </p:sp>
      <p:sp>
        <p:nvSpPr>
          <p:cNvPr id="25" name="Rounded Rectangle 24"/>
          <p:cNvSpPr/>
          <p:nvPr/>
        </p:nvSpPr>
        <p:spPr>
          <a:xfrm>
            <a:off x="4787725" y="2996952"/>
            <a:ext cx="1080120" cy="648072"/>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The Big Country</a:t>
            </a:r>
          </a:p>
          <a:p>
            <a:pPr algn="ctr"/>
            <a:r>
              <a:rPr lang="en-US" sz="1200" b="1" dirty="0" smtClean="0">
                <a:solidFill>
                  <a:schemeClr val="tx1"/>
                </a:solidFill>
              </a:rPr>
              <a:t>(1958)</a:t>
            </a:r>
            <a:endParaRPr lang="en-US" sz="1200" b="1" dirty="0">
              <a:solidFill>
                <a:schemeClr val="tx1"/>
              </a:solidFill>
            </a:endParaRPr>
          </a:p>
        </p:txBody>
      </p:sp>
      <p:sp>
        <p:nvSpPr>
          <p:cNvPr id="26" name="Rounded Rectangle 25"/>
          <p:cNvSpPr/>
          <p:nvPr/>
        </p:nvSpPr>
        <p:spPr>
          <a:xfrm>
            <a:off x="6948264" y="2996952"/>
            <a:ext cx="1080120" cy="648072"/>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A Farewell to Arms</a:t>
            </a:r>
          </a:p>
          <a:p>
            <a:pPr algn="ctr"/>
            <a:r>
              <a:rPr lang="en-US" sz="1200" b="1" dirty="0" smtClean="0">
                <a:solidFill>
                  <a:schemeClr val="tx1"/>
                </a:solidFill>
              </a:rPr>
              <a:t>(1932)</a:t>
            </a:r>
            <a:endParaRPr lang="en-US" sz="1200" b="1" dirty="0">
              <a:solidFill>
                <a:schemeClr val="tx1"/>
              </a:solidFill>
            </a:endParaRPr>
          </a:p>
        </p:txBody>
      </p:sp>
      <p:cxnSp>
        <p:nvCxnSpPr>
          <p:cNvPr id="33" name="Straight Arrow Connector 32"/>
          <p:cNvCxnSpPr>
            <a:stCxn id="6" idx="2"/>
            <a:endCxn id="24" idx="0"/>
          </p:cNvCxnSpPr>
          <p:nvPr/>
        </p:nvCxnSpPr>
        <p:spPr>
          <a:xfrm>
            <a:off x="2139217" y="2763416"/>
            <a:ext cx="1028627" cy="233536"/>
          </a:xfrm>
          <a:prstGeom prst="straightConnector1">
            <a:avLst/>
          </a:prstGeom>
          <a:ln>
            <a:solidFill>
              <a:schemeClr val="tx1"/>
            </a:solidFill>
            <a:headEnd type="none" w="med" len="med"/>
            <a:tailEnd type="triangle" w="med" len="lg"/>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9" idx="2"/>
            <a:endCxn id="25" idx="0"/>
          </p:cNvCxnSpPr>
          <p:nvPr/>
        </p:nvCxnSpPr>
        <p:spPr>
          <a:xfrm flipH="1">
            <a:off x="5327785" y="2763416"/>
            <a:ext cx="1059904" cy="233536"/>
          </a:xfrm>
          <a:prstGeom prst="straightConnector1">
            <a:avLst/>
          </a:prstGeom>
          <a:ln>
            <a:solidFill>
              <a:schemeClr val="tx1"/>
            </a:solidFill>
            <a:headEnd type="none" w="med" len="med"/>
            <a:tailEnd type="triangle" w="med" len="lg"/>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stCxn id="9" idx="2"/>
            <a:endCxn id="26" idx="0"/>
          </p:cNvCxnSpPr>
          <p:nvPr/>
        </p:nvCxnSpPr>
        <p:spPr>
          <a:xfrm>
            <a:off x="6387689" y="2763416"/>
            <a:ext cx="1100635" cy="233536"/>
          </a:xfrm>
          <a:prstGeom prst="straightConnector1">
            <a:avLst/>
          </a:prstGeom>
          <a:ln>
            <a:solidFill>
              <a:schemeClr val="tx1"/>
            </a:solidFill>
            <a:headEnd type="none" w="med" len="med"/>
            <a:tailEnd type="triangle" w="med" len="lg"/>
          </a:ln>
        </p:spPr>
        <p:style>
          <a:lnRef idx="1">
            <a:schemeClr val="accent1"/>
          </a:lnRef>
          <a:fillRef idx="0">
            <a:schemeClr val="accent1"/>
          </a:fillRef>
          <a:effectRef idx="0">
            <a:schemeClr val="accent1"/>
          </a:effectRef>
          <a:fontRef idx="minor">
            <a:schemeClr val="tx1"/>
          </a:fontRef>
        </p:style>
      </p:cxnSp>
      <p:sp>
        <p:nvSpPr>
          <p:cNvPr id="31" name="Rounded Rectangle 30"/>
          <p:cNvSpPr/>
          <p:nvPr/>
        </p:nvSpPr>
        <p:spPr>
          <a:xfrm>
            <a:off x="694206" y="4457359"/>
            <a:ext cx="895074"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Western</a:t>
            </a:r>
            <a:endParaRPr lang="en-US" sz="1200" b="1" dirty="0">
              <a:solidFill>
                <a:schemeClr val="tx1"/>
              </a:solidFill>
            </a:endParaRPr>
          </a:p>
        </p:txBody>
      </p:sp>
      <p:sp>
        <p:nvSpPr>
          <p:cNvPr id="32" name="Rounded Rectangle 31"/>
          <p:cNvSpPr/>
          <p:nvPr/>
        </p:nvSpPr>
        <p:spPr>
          <a:xfrm>
            <a:off x="2360267" y="4457359"/>
            <a:ext cx="895074"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Romance</a:t>
            </a:r>
            <a:endParaRPr lang="en-US" sz="1200" b="1" dirty="0">
              <a:solidFill>
                <a:schemeClr val="tx1"/>
              </a:solidFill>
            </a:endParaRPr>
          </a:p>
        </p:txBody>
      </p:sp>
      <p:sp>
        <p:nvSpPr>
          <p:cNvPr id="34" name="Rounded Rectangle 33"/>
          <p:cNvSpPr/>
          <p:nvPr/>
        </p:nvSpPr>
        <p:spPr>
          <a:xfrm>
            <a:off x="614842" y="5537479"/>
            <a:ext cx="1080120" cy="648072"/>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High Noon</a:t>
            </a:r>
          </a:p>
          <a:p>
            <a:pPr algn="ctr"/>
            <a:r>
              <a:rPr lang="en-US" sz="1200" b="1" dirty="0" smtClean="0">
                <a:solidFill>
                  <a:schemeClr val="tx1"/>
                </a:solidFill>
              </a:rPr>
              <a:t>(1952)</a:t>
            </a:r>
            <a:endParaRPr lang="en-US" sz="1200" b="1" dirty="0">
              <a:solidFill>
                <a:schemeClr val="tx1"/>
              </a:solidFill>
            </a:endParaRPr>
          </a:p>
        </p:txBody>
      </p:sp>
      <p:sp>
        <p:nvSpPr>
          <p:cNvPr id="35" name="Rounded Rectangle 34"/>
          <p:cNvSpPr/>
          <p:nvPr/>
        </p:nvSpPr>
        <p:spPr>
          <a:xfrm>
            <a:off x="2267744" y="5537479"/>
            <a:ext cx="1080120" cy="648072"/>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The Big Country</a:t>
            </a:r>
          </a:p>
          <a:p>
            <a:pPr algn="ctr"/>
            <a:r>
              <a:rPr lang="en-US" sz="1200" b="1" dirty="0" smtClean="0">
                <a:solidFill>
                  <a:schemeClr val="tx1"/>
                </a:solidFill>
              </a:rPr>
              <a:t>(1958)</a:t>
            </a:r>
            <a:endParaRPr lang="en-US" sz="1200" b="1" dirty="0">
              <a:solidFill>
                <a:schemeClr val="tx1"/>
              </a:solidFill>
            </a:endParaRPr>
          </a:p>
        </p:txBody>
      </p:sp>
      <p:cxnSp>
        <p:nvCxnSpPr>
          <p:cNvPr id="37" name="Straight Arrow Connector 36"/>
          <p:cNvCxnSpPr>
            <a:stCxn id="31" idx="2"/>
            <a:endCxn id="34" idx="0"/>
          </p:cNvCxnSpPr>
          <p:nvPr/>
        </p:nvCxnSpPr>
        <p:spPr>
          <a:xfrm>
            <a:off x="1141743" y="4762159"/>
            <a:ext cx="13159" cy="775320"/>
          </a:xfrm>
          <a:prstGeom prst="straightConnector1">
            <a:avLst/>
          </a:prstGeom>
          <a:ln>
            <a:solidFill>
              <a:schemeClr val="tx1"/>
            </a:solidFill>
            <a:headEnd type="none" w="med" len="med"/>
            <a:tailEnd type="triangle" w="med" len="lg"/>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stCxn id="32" idx="2"/>
            <a:endCxn id="35" idx="0"/>
          </p:cNvCxnSpPr>
          <p:nvPr/>
        </p:nvCxnSpPr>
        <p:spPr>
          <a:xfrm>
            <a:off x="2807804" y="4762159"/>
            <a:ext cx="0" cy="775320"/>
          </a:xfrm>
          <a:prstGeom prst="straightConnector1">
            <a:avLst/>
          </a:prstGeom>
          <a:ln>
            <a:solidFill>
              <a:schemeClr val="tx1"/>
            </a:solidFill>
            <a:headEnd type="none" w="med" len="med"/>
            <a:tailEnd type="triangle" w="med" len="lg"/>
          </a:ln>
        </p:spPr>
        <p:style>
          <a:lnRef idx="1">
            <a:schemeClr val="accent1"/>
          </a:lnRef>
          <a:fillRef idx="0">
            <a:schemeClr val="accent1"/>
          </a:fillRef>
          <a:effectRef idx="0">
            <a:schemeClr val="accent1"/>
          </a:effectRef>
          <a:fontRef idx="minor">
            <a:schemeClr val="tx1"/>
          </a:fontRef>
        </p:style>
      </p:cxnSp>
      <p:cxnSp>
        <p:nvCxnSpPr>
          <p:cNvPr id="10" name="Straight Connector 9"/>
          <p:cNvCxnSpPr>
            <a:stCxn id="31" idx="3"/>
            <a:endCxn id="32" idx="1"/>
          </p:cNvCxnSpPr>
          <p:nvPr/>
        </p:nvCxnSpPr>
        <p:spPr>
          <a:xfrm>
            <a:off x="1589280" y="4609759"/>
            <a:ext cx="770987"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34" idx="3"/>
            <a:endCxn id="35" idx="1"/>
          </p:cNvCxnSpPr>
          <p:nvPr/>
        </p:nvCxnSpPr>
        <p:spPr>
          <a:xfrm>
            <a:off x="1694962" y="5861515"/>
            <a:ext cx="572782" cy="0"/>
          </a:xfrm>
          <a:prstGeom prst="line">
            <a:avLst/>
          </a:prstGeom>
          <a:ln w="28575">
            <a:solidFill>
              <a:srgbClr val="3399FF"/>
            </a:solidFill>
          </a:ln>
        </p:spPr>
        <p:style>
          <a:lnRef idx="1">
            <a:schemeClr val="accent1"/>
          </a:lnRef>
          <a:fillRef idx="0">
            <a:schemeClr val="accent1"/>
          </a:fillRef>
          <a:effectRef idx="0">
            <a:schemeClr val="accent1"/>
          </a:effectRef>
          <a:fontRef idx="minor">
            <a:schemeClr val="tx1"/>
          </a:fontRef>
        </p:style>
      </p:cxnSp>
      <p:sp>
        <p:nvSpPr>
          <p:cNvPr id="40" name="Plus 39"/>
          <p:cNvSpPr/>
          <p:nvPr/>
        </p:nvSpPr>
        <p:spPr>
          <a:xfrm>
            <a:off x="1835696" y="5465471"/>
            <a:ext cx="323166" cy="323166"/>
          </a:xfrm>
          <a:prstGeom prst="mathPlus">
            <a:avLst/>
          </a:prstGeom>
          <a:solidFill>
            <a:srgbClr val="3399FF"/>
          </a:solidFill>
          <a:ln>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Minus 40"/>
          <p:cNvSpPr/>
          <p:nvPr/>
        </p:nvSpPr>
        <p:spPr>
          <a:xfrm>
            <a:off x="1847814" y="4313343"/>
            <a:ext cx="288032" cy="288032"/>
          </a:xfrm>
          <a:prstGeom prst="mathMinus">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323528" y="4077072"/>
            <a:ext cx="3384376" cy="23762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327254" y="6449228"/>
            <a:ext cx="3445746" cy="369332"/>
          </a:xfrm>
          <a:prstGeom prst="rect">
            <a:avLst/>
          </a:prstGeom>
          <a:noFill/>
        </p:spPr>
        <p:txBody>
          <a:bodyPr wrap="square" rtlCol="0">
            <a:spAutoFit/>
          </a:bodyPr>
          <a:lstStyle/>
          <a:p>
            <a:r>
              <a:rPr lang="en-US" dirty="0" smtClean="0"/>
              <a:t>Flipping Correlation Example</a:t>
            </a:r>
            <a:endParaRPr lang="en-US" dirty="0"/>
          </a:p>
        </p:txBody>
      </p:sp>
      <p:sp>
        <p:nvSpPr>
          <p:cNvPr id="18" name="TextBox 17"/>
          <p:cNvSpPr txBox="1"/>
          <p:nvPr/>
        </p:nvSpPr>
        <p:spPr>
          <a:xfrm>
            <a:off x="3904985" y="4314499"/>
            <a:ext cx="4824536" cy="1938992"/>
          </a:xfrm>
          <a:prstGeom prst="rect">
            <a:avLst/>
          </a:prstGeom>
          <a:noFill/>
        </p:spPr>
        <p:txBody>
          <a:bodyPr wrap="square" rtlCol="0">
            <a:spAutoFit/>
          </a:bodyPr>
          <a:lstStyle/>
          <a:p>
            <a:r>
              <a:rPr lang="en-US" sz="2000" dirty="0" smtClean="0"/>
              <a:t>People who like </a:t>
            </a:r>
            <a:r>
              <a:rPr lang="en-US" sz="2000" b="1" dirty="0" smtClean="0"/>
              <a:t>westerns</a:t>
            </a:r>
            <a:r>
              <a:rPr lang="en-US" sz="2000" dirty="0" smtClean="0"/>
              <a:t> do not like </a:t>
            </a:r>
            <a:r>
              <a:rPr lang="en-US" sz="2000" b="1" dirty="0" smtClean="0"/>
              <a:t>romance</a:t>
            </a:r>
            <a:r>
              <a:rPr lang="en-US" sz="2000" dirty="0" smtClean="0"/>
              <a:t> movies (</a:t>
            </a:r>
            <a:r>
              <a:rPr lang="en-US" sz="2000" b="1" dirty="0" smtClean="0">
                <a:solidFill>
                  <a:srgbClr val="3366FF"/>
                </a:solidFill>
              </a:rPr>
              <a:t>negative correlation</a:t>
            </a:r>
            <a:r>
              <a:rPr lang="en-US" sz="2000" dirty="0" smtClean="0"/>
              <a:t>)</a:t>
            </a:r>
          </a:p>
          <a:p>
            <a:endParaRPr lang="en-CA" sz="2000" dirty="0" smtClean="0"/>
          </a:p>
          <a:p>
            <a:r>
              <a:rPr lang="en-CA" sz="2000" dirty="0" smtClean="0"/>
              <a:t>Despite this general rule, people who like </a:t>
            </a:r>
            <a:r>
              <a:rPr lang="en-CA" sz="2000" b="1" dirty="0" smtClean="0"/>
              <a:t>High Noon </a:t>
            </a:r>
            <a:r>
              <a:rPr lang="en-CA" sz="2000" dirty="0" smtClean="0"/>
              <a:t>(western) also like </a:t>
            </a:r>
            <a:r>
              <a:rPr lang="en-CA" sz="2000" b="1" dirty="0" smtClean="0"/>
              <a:t>The big Country </a:t>
            </a:r>
            <a:r>
              <a:rPr lang="en-CA" sz="2000" dirty="0" smtClean="0"/>
              <a:t>(romance) </a:t>
            </a:r>
            <a:r>
              <a:rPr lang="en-US" sz="2000" dirty="0" smtClean="0"/>
              <a:t>(</a:t>
            </a:r>
            <a:r>
              <a:rPr lang="en-US" sz="2000" b="1" dirty="0" smtClean="0">
                <a:solidFill>
                  <a:srgbClr val="FF0000"/>
                </a:solidFill>
              </a:rPr>
              <a:t>positive correlation</a:t>
            </a:r>
            <a:r>
              <a:rPr lang="en-US" sz="2000" dirty="0" smtClean="0"/>
              <a:t>)</a:t>
            </a:r>
            <a:endParaRPr lang="en-US" sz="2000" dirty="0"/>
          </a:p>
        </p:txBody>
      </p:sp>
      <p:sp>
        <p:nvSpPr>
          <p:cNvPr id="44" name="TextBox 43"/>
          <p:cNvSpPr txBox="1"/>
          <p:nvPr/>
        </p:nvSpPr>
        <p:spPr>
          <a:xfrm>
            <a:off x="3720851" y="2363306"/>
            <a:ext cx="997854" cy="400110"/>
          </a:xfrm>
          <a:prstGeom prst="rect">
            <a:avLst/>
          </a:prstGeom>
          <a:noFill/>
        </p:spPr>
        <p:txBody>
          <a:bodyPr wrap="square" rtlCol="0" anchor="ctr">
            <a:spAutoFit/>
          </a:bodyPr>
          <a:lstStyle/>
          <a:p>
            <a:pPr algn="ctr"/>
            <a:r>
              <a:rPr lang="en-US" sz="2000" b="1" dirty="0" smtClean="0"/>
              <a:t>…</a:t>
            </a:r>
            <a:endParaRPr lang="en-US" sz="2000" b="1" dirty="0"/>
          </a:p>
        </p:txBody>
      </p:sp>
      <p:sp>
        <p:nvSpPr>
          <p:cNvPr id="45" name="TextBox 44"/>
          <p:cNvSpPr txBox="1"/>
          <p:nvPr/>
        </p:nvSpPr>
        <p:spPr>
          <a:xfrm>
            <a:off x="1640290" y="3120933"/>
            <a:ext cx="997854" cy="400110"/>
          </a:xfrm>
          <a:prstGeom prst="rect">
            <a:avLst/>
          </a:prstGeom>
          <a:noFill/>
        </p:spPr>
        <p:txBody>
          <a:bodyPr wrap="square" rtlCol="0" anchor="ctr">
            <a:spAutoFit/>
          </a:bodyPr>
          <a:lstStyle/>
          <a:p>
            <a:pPr algn="ctr"/>
            <a:r>
              <a:rPr lang="en-US" sz="2000" b="1" dirty="0" smtClean="0"/>
              <a:t>…</a:t>
            </a:r>
            <a:endParaRPr lang="en-US" sz="2000" b="1" dirty="0"/>
          </a:p>
        </p:txBody>
      </p:sp>
      <p:sp>
        <p:nvSpPr>
          <p:cNvPr id="46" name="TextBox 45"/>
          <p:cNvSpPr txBox="1"/>
          <p:nvPr/>
        </p:nvSpPr>
        <p:spPr>
          <a:xfrm>
            <a:off x="5911629" y="3122921"/>
            <a:ext cx="997854" cy="400110"/>
          </a:xfrm>
          <a:prstGeom prst="rect">
            <a:avLst/>
          </a:prstGeom>
          <a:noFill/>
        </p:spPr>
        <p:txBody>
          <a:bodyPr wrap="square" rtlCol="0" anchor="ctr">
            <a:spAutoFit/>
          </a:bodyPr>
          <a:lstStyle/>
          <a:p>
            <a:pPr algn="ctr"/>
            <a:r>
              <a:rPr lang="en-US" sz="2000" b="1" dirty="0" smtClean="0"/>
              <a:t>…</a:t>
            </a:r>
            <a:endParaRPr lang="en-US" sz="2000" b="1" dirty="0"/>
          </a:p>
        </p:txBody>
      </p:sp>
    </p:spTree>
    <p:extLst>
      <p:ext uri="{BB962C8B-B14F-4D97-AF65-F5344CB8AC3E}">
        <p14:creationId xmlns:p14="http://schemas.microsoft.com/office/powerpoint/2010/main" val="41842080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Flipping correlations are surprising</a:t>
            </a:r>
            <a:endParaRPr lang="en-US" dirty="0"/>
          </a:p>
        </p:txBody>
      </p:sp>
      <p:sp>
        <p:nvSpPr>
          <p:cNvPr id="3" name="Content Placeholder 2"/>
          <p:cNvSpPr>
            <a:spLocks noGrp="1"/>
          </p:cNvSpPr>
          <p:nvPr>
            <p:ph sz="quarter" idx="1"/>
          </p:nvPr>
        </p:nvSpPr>
        <p:spPr/>
        <p:txBody>
          <a:bodyPr>
            <a:normAutofit fontScale="92500"/>
          </a:bodyPr>
          <a:lstStyle/>
          <a:p>
            <a:r>
              <a:rPr lang="en-CA" dirty="0"/>
              <a:t>If two groups of items are negatively correlated, but some sub-groups are positively </a:t>
            </a:r>
            <a:r>
              <a:rPr lang="en-CA" dirty="0" smtClean="0"/>
              <a:t>correlated. What is so special about them?</a:t>
            </a:r>
          </a:p>
          <a:p>
            <a:r>
              <a:rPr lang="en-CA" dirty="0"/>
              <a:t>The positive correlation between two groups of items suggest that the items in both groups behave similarly</a:t>
            </a:r>
            <a:r>
              <a:rPr lang="en-CA" dirty="0" smtClean="0"/>
              <a:t>. But some sub-groups are negatively correlated. Why?</a:t>
            </a:r>
          </a:p>
          <a:p>
            <a:endParaRPr lang="en-CA" dirty="0" smtClean="0"/>
          </a:p>
          <a:p>
            <a:r>
              <a:rPr lang="en-CA" dirty="0" smtClean="0"/>
              <a:t>We leave these questions to domain experts, and </a:t>
            </a:r>
            <a:r>
              <a:rPr lang="en-CA" dirty="0" smtClean="0">
                <a:solidFill>
                  <a:srgbClr val="FF0000"/>
                </a:solidFill>
              </a:rPr>
              <a:t>our contribution is an efficient computation of all flipping correlations</a:t>
            </a:r>
            <a:endParaRPr lang="en-US" dirty="0">
              <a:solidFill>
                <a:srgbClr val="FF0000"/>
              </a:solidFill>
            </a:endParaRPr>
          </a:p>
        </p:txBody>
      </p:sp>
      <p:sp>
        <p:nvSpPr>
          <p:cNvPr id="4" name="Slide Number Placeholder 3"/>
          <p:cNvSpPr>
            <a:spLocks noGrp="1"/>
          </p:cNvSpPr>
          <p:nvPr>
            <p:ph type="sldNum" sz="quarter" idx="16"/>
          </p:nvPr>
        </p:nvSpPr>
        <p:spPr/>
        <p:txBody>
          <a:bodyPr/>
          <a:lstStyle/>
          <a:p>
            <a:fld id="{73F7777E-30F9-4D7D-9508-F94EC61F5F4D}" type="slidenum">
              <a:rPr lang="en-US" smtClean="0"/>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sz="quarter" idx="1"/>
          </p:nvPr>
        </p:nvSpPr>
        <p:spPr>
          <a:xfrm>
            <a:off x="1187624" y="1743569"/>
            <a:ext cx="7722440" cy="4495800"/>
          </a:xfrm>
        </p:spPr>
        <p:txBody>
          <a:bodyPr/>
          <a:lstStyle/>
          <a:p>
            <a:r>
              <a:rPr lang="en-US" dirty="0" smtClean="0"/>
              <a:t>Challenge: strong correlations with low support</a:t>
            </a:r>
          </a:p>
          <a:p>
            <a:r>
              <a:rPr lang="en-US" dirty="0" smtClean="0"/>
              <a:t>Flipping correlation patterns</a:t>
            </a:r>
          </a:p>
          <a:p>
            <a:r>
              <a:rPr lang="en-US" dirty="0" smtClean="0"/>
              <a:t>Algorithm </a:t>
            </a:r>
            <a:r>
              <a:rPr lang="en-US" dirty="0"/>
              <a:t>for mining flipping correlations</a:t>
            </a:r>
          </a:p>
          <a:p>
            <a:r>
              <a:rPr lang="en-US" dirty="0" smtClean="0"/>
              <a:t>Performance</a:t>
            </a:r>
          </a:p>
          <a:p>
            <a:r>
              <a:rPr lang="en-US" dirty="0" smtClean="0"/>
              <a:t>Real flipping patterns</a:t>
            </a:r>
          </a:p>
          <a:p>
            <a:r>
              <a:rPr lang="en-US" dirty="0" smtClean="0"/>
              <a:t>Conclusion and future work</a:t>
            </a:r>
          </a:p>
          <a:p>
            <a:endParaRPr lang="en-US" dirty="0"/>
          </a:p>
        </p:txBody>
      </p:sp>
      <p:sp>
        <p:nvSpPr>
          <p:cNvPr id="5" name="Slide Number Placeholder 4"/>
          <p:cNvSpPr>
            <a:spLocks noGrp="1"/>
          </p:cNvSpPr>
          <p:nvPr>
            <p:ph type="sldNum" sz="quarter" idx="16"/>
          </p:nvPr>
        </p:nvSpPr>
        <p:spPr/>
        <p:txBody>
          <a:bodyPr/>
          <a:lstStyle/>
          <a:p>
            <a:fld id="{73F7777E-30F9-4D7D-9508-F94EC61F5F4D}" type="slidenum">
              <a:rPr lang="en-US" smtClean="0">
                <a:solidFill>
                  <a:prstClr val="black"/>
                </a:solidFill>
              </a:rPr>
              <a:pPr/>
              <a:t>14</a:t>
            </a:fld>
            <a:endParaRPr lang="en-US" dirty="0">
              <a:solidFill>
                <a:prstClr val="black"/>
              </a:solidFill>
            </a:endParaRPr>
          </a:p>
        </p:txBody>
      </p:sp>
      <p:grpSp>
        <p:nvGrpSpPr>
          <p:cNvPr id="7" name="Group 6"/>
          <p:cNvGrpSpPr/>
          <p:nvPr/>
        </p:nvGrpSpPr>
        <p:grpSpPr>
          <a:xfrm>
            <a:off x="1194631" y="1918508"/>
            <a:ext cx="288032" cy="288032"/>
            <a:chOff x="1043608" y="1772816"/>
            <a:chExt cx="288032" cy="288032"/>
          </a:xfrm>
        </p:grpSpPr>
        <p:sp>
          <p:nvSpPr>
            <p:cNvPr id="4" name="Diagonal Stripe 3"/>
            <p:cNvSpPr/>
            <p:nvPr/>
          </p:nvSpPr>
          <p:spPr>
            <a:xfrm>
              <a:off x="1187624" y="1772816"/>
              <a:ext cx="144016" cy="288032"/>
            </a:xfrm>
            <a:prstGeom prst="diagStrip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black"/>
                </a:solidFill>
              </a:endParaRPr>
            </a:p>
          </p:txBody>
        </p:sp>
        <p:sp>
          <p:nvSpPr>
            <p:cNvPr id="6" name="Diagonal Stripe 5"/>
            <p:cNvSpPr/>
            <p:nvPr/>
          </p:nvSpPr>
          <p:spPr>
            <a:xfrm rot="5400000">
              <a:off x="1007604" y="1871756"/>
              <a:ext cx="216024" cy="144016"/>
            </a:xfrm>
            <a:prstGeom prst="diagStrip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black"/>
                </a:solidFill>
              </a:endParaRPr>
            </a:p>
          </p:txBody>
        </p:sp>
      </p:grpSp>
      <p:grpSp>
        <p:nvGrpSpPr>
          <p:cNvPr id="8" name="Group 7"/>
          <p:cNvGrpSpPr/>
          <p:nvPr/>
        </p:nvGrpSpPr>
        <p:grpSpPr>
          <a:xfrm>
            <a:off x="1187624" y="2420888"/>
            <a:ext cx="288032" cy="288032"/>
            <a:chOff x="1043608" y="1772816"/>
            <a:chExt cx="288032" cy="288032"/>
          </a:xfrm>
        </p:grpSpPr>
        <p:sp>
          <p:nvSpPr>
            <p:cNvPr id="9" name="Diagonal Stripe 8"/>
            <p:cNvSpPr/>
            <p:nvPr/>
          </p:nvSpPr>
          <p:spPr>
            <a:xfrm>
              <a:off x="1187624" y="1772816"/>
              <a:ext cx="144016" cy="288032"/>
            </a:xfrm>
            <a:prstGeom prst="diagStrip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black"/>
                </a:solidFill>
              </a:endParaRPr>
            </a:p>
          </p:txBody>
        </p:sp>
        <p:sp>
          <p:nvSpPr>
            <p:cNvPr id="10" name="Diagonal Stripe 9"/>
            <p:cNvSpPr/>
            <p:nvPr/>
          </p:nvSpPr>
          <p:spPr>
            <a:xfrm rot="5400000">
              <a:off x="1007604" y="1871756"/>
              <a:ext cx="216024" cy="144016"/>
            </a:xfrm>
            <a:prstGeom prst="diagStrip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black"/>
                </a:solidFill>
              </a:endParaRPr>
            </a:p>
          </p:txBody>
        </p:sp>
      </p:grpSp>
    </p:spTree>
    <p:extLst>
      <p:ext uri="{BB962C8B-B14F-4D97-AF65-F5344CB8AC3E}">
        <p14:creationId xmlns:p14="http://schemas.microsoft.com/office/powerpoint/2010/main" val="2273286012"/>
      </p:ext>
    </p:extLst>
  </p:cSld>
  <p:clrMapOvr>
    <a:masterClrMapping/>
  </p:clrMapOvr>
  <mc:AlternateContent xmlns:mc="http://schemas.openxmlformats.org/markup-compatibility/2006" xmlns:p14="http://schemas.microsoft.com/office/powerpoint/2010/main">
    <mc:Choice Requires="p14">
      <p:transition spd="slow" p14:dur="2000" advTm="4000"/>
    </mc:Choice>
    <mc:Fallback xmlns="">
      <p:transition spd="slow" advTm="4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mph" presetSubtype="0" fill="hold" nodeType="withEffect">
                                  <p:stCondLst>
                                    <p:cond delay="0"/>
                                  </p:stCondLst>
                                  <p:childTnLst>
                                    <p:animClr clrSpc="rgb" dir="cw">
                                      <p:cBhvr override="childStyle">
                                        <p:cTn id="6" dur="2000" fill="hold"/>
                                        <p:tgtEl>
                                          <p:spTgt spid="3">
                                            <p:txEl>
                                              <p:pRg st="2" end="2"/>
                                            </p:txEl>
                                          </p:spTgt>
                                        </p:tgtEl>
                                        <p:attrNameLst>
                                          <p:attrName>style.color</p:attrName>
                                        </p:attrNameLst>
                                      </p:cBhvr>
                                      <p:to>
                                        <a:schemeClr val="accent2"/>
                                      </p:to>
                                    </p:animClr>
                                    <p:animClr clrSpc="rgb" dir="cw">
                                      <p:cBhvr>
                                        <p:cTn id="7" dur="2000" fill="hold"/>
                                        <p:tgtEl>
                                          <p:spTgt spid="3">
                                            <p:txEl>
                                              <p:pRg st="2" end="2"/>
                                            </p:txEl>
                                          </p:spTgt>
                                        </p:tgtEl>
                                        <p:attrNameLst>
                                          <p:attrName>fillcolor</p:attrName>
                                        </p:attrNameLst>
                                      </p:cBhvr>
                                      <p:to>
                                        <a:schemeClr val="accent2"/>
                                      </p:to>
                                    </p:animClr>
                                    <p:set>
                                      <p:cBhvr>
                                        <p:cTn id="8" dur="2000" fill="hold"/>
                                        <p:tgtEl>
                                          <p:spTgt spid="3">
                                            <p:txEl>
                                              <p:pRg st="2" end="2"/>
                                            </p:txEl>
                                          </p:spTgt>
                                        </p:tgtEl>
                                        <p:attrNameLst>
                                          <p:attrName>fill.type</p:attrName>
                                        </p:attrNameLst>
                                      </p:cBhvr>
                                      <p:to>
                                        <p:strVal val="solid"/>
                                      </p:to>
                                    </p:set>
                                    <p:set>
                                      <p:cBhvr>
                                        <p:cTn id="9" dur="2000" fill="hold"/>
                                        <p:tgtEl>
                                          <p:spTgt spid="3">
                                            <p:txEl>
                                              <p:pRg st="2" end="2"/>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Selecting correlation measure</a:t>
            </a:r>
            <a:endParaRPr lang="en-US" dirty="0"/>
          </a:p>
        </p:txBody>
      </p:sp>
      <p:sp>
        <p:nvSpPr>
          <p:cNvPr id="3" name="Content Placeholder 2"/>
          <p:cNvSpPr>
            <a:spLocks noGrp="1"/>
          </p:cNvSpPr>
          <p:nvPr>
            <p:ph sz="quarter" idx="1"/>
          </p:nvPr>
        </p:nvSpPr>
        <p:spPr/>
        <p:txBody>
          <a:bodyPr/>
          <a:lstStyle/>
          <a:p>
            <a:pPr marL="0" indent="0">
              <a:buNone/>
            </a:pPr>
            <a:r>
              <a:rPr lang="en-CA" dirty="0" smtClean="0"/>
              <a:t>Two groups of correlation measures</a:t>
            </a:r>
          </a:p>
          <a:p>
            <a:r>
              <a:rPr lang="en-CA" dirty="0" smtClean="0"/>
              <a:t>Null-invariant</a:t>
            </a:r>
          </a:p>
          <a:p>
            <a:r>
              <a:rPr lang="en-CA" dirty="0" smtClean="0"/>
              <a:t>Expectation-based</a:t>
            </a:r>
            <a:endParaRPr lang="en-US" dirty="0"/>
          </a:p>
        </p:txBody>
      </p:sp>
      <p:sp>
        <p:nvSpPr>
          <p:cNvPr id="4" name="Slide Number Placeholder 3"/>
          <p:cNvSpPr>
            <a:spLocks noGrp="1"/>
          </p:cNvSpPr>
          <p:nvPr>
            <p:ph type="sldNum" sz="quarter" idx="16"/>
          </p:nvPr>
        </p:nvSpPr>
        <p:spPr/>
        <p:txBody>
          <a:bodyPr/>
          <a:lstStyle/>
          <a:p>
            <a:fld id="{73F7777E-30F9-4D7D-9508-F94EC61F5F4D}" type="slidenum">
              <a:rPr lang="en-US" smtClean="0"/>
              <a:pPr/>
              <a:t>15</a:t>
            </a:fld>
            <a:endParaRPr lang="en-US" dirty="0"/>
          </a:p>
        </p:txBody>
      </p:sp>
      <p:sp>
        <p:nvSpPr>
          <p:cNvPr id="5" name="Rectangular Callout 4"/>
          <p:cNvSpPr/>
          <p:nvPr/>
        </p:nvSpPr>
        <p:spPr>
          <a:xfrm>
            <a:off x="5796136" y="2060848"/>
            <a:ext cx="2736304" cy="1296144"/>
          </a:xfrm>
          <a:prstGeom prst="wedgeRectCallout">
            <a:avLst>
              <a:gd name="adj1" fmla="val -143574"/>
              <a:gd name="adj2" fmla="val -2027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Null-(transaction) invariance is </a:t>
            </a:r>
            <a:r>
              <a:rPr lang="en-US" sz="2400" dirty="0" smtClean="0"/>
              <a:t>crucial for large datasets</a:t>
            </a:r>
            <a:endParaRPr lang="en-US" sz="2400" dirty="0"/>
          </a:p>
        </p:txBody>
      </p:sp>
      <p:sp>
        <p:nvSpPr>
          <p:cNvPr id="6" name="TextBox 5"/>
          <p:cNvSpPr txBox="1"/>
          <p:nvPr/>
        </p:nvSpPr>
        <p:spPr>
          <a:xfrm>
            <a:off x="755576" y="6488668"/>
            <a:ext cx="7848872" cy="369332"/>
          </a:xfrm>
          <a:prstGeom prst="rect">
            <a:avLst/>
          </a:prstGeom>
          <a:noFill/>
        </p:spPr>
        <p:txBody>
          <a:bodyPr wrap="square" rtlCol="0">
            <a:spAutoFit/>
          </a:bodyPr>
          <a:lstStyle/>
          <a:p>
            <a:pPr algn="ctr"/>
            <a:r>
              <a:rPr lang="en-US" dirty="0" smtClean="0"/>
              <a:t>T. Wu et al., 2010.</a:t>
            </a:r>
            <a:endParaRPr lang="en-US" dirty="0"/>
          </a:p>
        </p:txBody>
      </p:sp>
      <p:pic>
        <p:nvPicPr>
          <p:cNvPr id="7" name="Picture 118"/>
          <p:cNvPicPr>
            <a:picLocks noChangeAspect="1" noChangeArrowheads="1"/>
          </p:cNvPicPr>
          <p:nvPr/>
        </p:nvPicPr>
        <p:blipFill>
          <a:blip r:embed="rId3" cstate="print"/>
          <a:srcRect b="7194"/>
          <a:stretch>
            <a:fillRect/>
          </a:stretch>
        </p:blipFill>
        <p:spPr bwMode="auto">
          <a:xfrm>
            <a:off x="1979712" y="3439591"/>
            <a:ext cx="5634131" cy="2959935"/>
          </a:xfrm>
          <a:prstGeom prst="rect">
            <a:avLst/>
          </a:prstGeom>
          <a:noFill/>
          <a:ln w="9525">
            <a:noFill/>
            <a:miter lim="800000"/>
            <a:headEnd/>
            <a:tailEnd/>
          </a:ln>
        </p:spPr>
      </p:pic>
      <p:sp>
        <p:nvSpPr>
          <p:cNvPr id="8" name="Oval 113"/>
          <p:cNvSpPr>
            <a:spLocks noChangeArrowheads="1"/>
          </p:cNvSpPr>
          <p:nvPr/>
        </p:nvSpPr>
        <p:spPr bwMode="auto">
          <a:xfrm>
            <a:off x="6637312" y="4509120"/>
            <a:ext cx="670992" cy="1872208"/>
          </a:xfrm>
          <a:prstGeom prst="ellipse">
            <a:avLst/>
          </a:prstGeom>
          <a:noFill/>
          <a:ln w="19050">
            <a:solidFill>
              <a:srgbClr val="FF0000"/>
            </a:solidFill>
            <a:round/>
            <a:headEnd/>
            <a:tailEnd/>
          </a:ln>
        </p:spPr>
        <p:txBody>
          <a:bodyPr wrap="none" anchor="ctr"/>
          <a:lstStyle/>
          <a:p>
            <a:pPr algn="ctr"/>
            <a:endParaRPr lang="en-US" sz="1800">
              <a:latin typeface="Verdana" pitchFamily="34" charset="0"/>
              <a:cs typeface="Arial" charset="0"/>
            </a:endParaRPr>
          </a:p>
        </p:txBody>
      </p:sp>
    </p:spTree>
    <p:extLst>
      <p:ext uri="{BB962C8B-B14F-4D97-AF65-F5344CB8AC3E}">
        <p14:creationId xmlns:p14="http://schemas.microsoft.com/office/powerpoint/2010/main" val="2756327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Challenge with null-invariant measures</a:t>
            </a:r>
            <a:endParaRPr lang="en-US" dirty="0"/>
          </a:p>
        </p:txBody>
      </p:sp>
      <p:sp>
        <p:nvSpPr>
          <p:cNvPr id="3" name="Content Placeholder 2"/>
          <p:cNvSpPr>
            <a:spLocks noGrp="1"/>
          </p:cNvSpPr>
          <p:nvPr>
            <p:ph sz="quarter" idx="1"/>
          </p:nvPr>
        </p:nvSpPr>
        <p:spPr/>
        <p:txBody>
          <a:bodyPr>
            <a:normAutofit/>
          </a:bodyPr>
          <a:lstStyle/>
          <a:p>
            <a:r>
              <a:rPr lang="en-CA" dirty="0" smtClean="0"/>
              <a:t>Some (Cosine, </a:t>
            </a:r>
            <a:r>
              <a:rPr lang="en-CA" dirty="0" err="1" smtClean="0"/>
              <a:t>Kulczynsky</a:t>
            </a:r>
            <a:r>
              <a:rPr lang="en-CA" dirty="0" smtClean="0"/>
              <a:t>) are </a:t>
            </a:r>
            <a:r>
              <a:rPr lang="en-CA" dirty="0" smtClean="0">
                <a:solidFill>
                  <a:srgbClr val="FF0000"/>
                </a:solidFill>
              </a:rPr>
              <a:t>not anti-monotone</a:t>
            </a:r>
          </a:p>
          <a:p>
            <a:endParaRPr lang="en-CA" dirty="0" smtClean="0"/>
          </a:p>
          <a:p>
            <a:r>
              <a:rPr lang="en-CA" dirty="0" smtClean="0"/>
              <a:t>We cannot extract flipping correlations by post-processing all positive and negative correlations, since we cannot compute all positive and negative correlations (see slide </a:t>
            </a:r>
            <a:r>
              <a:rPr lang="en-CA" dirty="0" smtClean="0">
                <a:hlinkClick r:id="rId3" action="ppaction://hlinksldjump"/>
              </a:rPr>
              <a:t>8</a:t>
            </a:r>
            <a:r>
              <a:rPr lang="en-CA" dirty="0" smtClean="0"/>
              <a:t>)</a:t>
            </a:r>
          </a:p>
          <a:p>
            <a:endParaRPr lang="en-CA" dirty="0" smtClean="0"/>
          </a:p>
          <a:p>
            <a:r>
              <a:rPr lang="en-CA" dirty="0" smtClean="0"/>
              <a:t>Solution: incorporate flipping constraints into a mining process</a:t>
            </a:r>
            <a:endParaRPr lang="en-US" dirty="0"/>
          </a:p>
        </p:txBody>
      </p:sp>
      <p:sp>
        <p:nvSpPr>
          <p:cNvPr id="4" name="Slide Number Placeholder 3"/>
          <p:cNvSpPr>
            <a:spLocks noGrp="1"/>
          </p:cNvSpPr>
          <p:nvPr>
            <p:ph type="sldNum" sz="quarter" idx="16"/>
          </p:nvPr>
        </p:nvSpPr>
        <p:spPr/>
        <p:txBody>
          <a:bodyPr/>
          <a:lstStyle/>
          <a:p>
            <a:fld id="{73F7777E-30F9-4D7D-9508-F94EC61F5F4D}" type="slidenum">
              <a:rPr lang="en-US" smtClean="0"/>
              <a:pPr/>
              <a:t>16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495856" cy="990600"/>
          </a:xfrm>
        </p:spPr>
        <p:txBody>
          <a:bodyPr>
            <a:normAutofit fontScale="90000"/>
          </a:bodyPr>
          <a:lstStyle/>
          <a:p>
            <a:r>
              <a:rPr lang="en-CA" i="1" dirty="0" smtClean="0"/>
              <a:t>Flipper</a:t>
            </a:r>
            <a:r>
              <a:rPr lang="en-CA" dirty="0" smtClean="0"/>
              <a:t> algorithm: </a:t>
            </a:r>
            <a:br>
              <a:rPr lang="en-CA" dirty="0" smtClean="0"/>
            </a:br>
            <a:r>
              <a:rPr lang="en-CA" dirty="0" smtClean="0"/>
              <a:t>based on three main pruning techniques</a:t>
            </a:r>
            <a:endParaRPr lang="en-US" dirty="0"/>
          </a:p>
        </p:txBody>
      </p:sp>
      <p:sp>
        <p:nvSpPr>
          <p:cNvPr id="3" name="Content Placeholder 2"/>
          <p:cNvSpPr>
            <a:spLocks noGrp="1"/>
          </p:cNvSpPr>
          <p:nvPr>
            <p:ph sz="quarter" idx="1"/>
          </p:nvPr>
        </p:nvSpPr>
        <p:spPr/>
        <p:txBody>
          <a:bodyPr/>
          <a:lstStyle/>
          <a:p>
            <a:pPr marL="514350" indent="-514350">
              <a:buFont typeface="+mj-lt"/>
              <a:buAutoNum type="arabicPeriod"/>
            </a:pPr>
            <a:r>
              <a:rPr lang="en-CA" dirty="0" smtClean="0"/>
              <a:t>Pruning non-flipping </a:t>
            </a:r>
            <a:r>
              <a:rPr lang="en-CA" dirty="0" err="1" smtClean="0"/>
              <a:t>itemsets</a:t>
            </a:r>
            <a:endParaRPr lang="en-CA" dirty="0" smtClean="0"/>
          </a:p>
          <a:p>
            <a:pPr marL="514350" indent="-514350">
              <a:buFont typeface="+mj-lt"/>
              <a:buAutoNum type="arabicPeriod"/>
            </a:pPr>
            <a:r>
              <a:rPr lang="en-CA" dirty="0" smtClean="0"/>
              <a:t>Termination of the entire pattern growth</a:t>
            </a:r>
          </a:p>
          <a:p>
            <a:pPr marL="514350" indent="-514350">
              <a:buFont typeface="+mj-lt"/>
              <a:buAutoNum type="arabicPeriod"/>
            </a:pPr>
            <a:r>
              <a:rPr lang="en-CA" dirty="0" smtClean="0"/>
              <a:t>Pruning single items and their supersets</a:t>
            </a:r>
          </a:p>
          <a:p>
            <a:endParaRPr lang="en-US" dirty="0"/>
          </a:p>
        </p:txBody>
      </p:sp>
      <p:sp>
        <p:nvSpPr>
          <p:cNvPr id="4" name="Slide Number Placeholder 3"/>
          <p:cNvSpPr>
            <a:spLocks noGrp="1"/>
          </p:cNvSpPr>
          <p:nvPr>
            <p:ph type="sldNum" sz="quarter" idx="16"/>
          </p:nvPr>
        </p:nvSpPr>
        <p:spPr/>
        <p:txBody>
          <a:bodyPr/>
          <a:lstStyle/>
          <a:p>
            <a:fld id="{73F7777E-30F9-4D7D-9508-F94EC61F5F4D}" type="slidenum">
              <a:rPr lang="en-US" smtClean="0"/>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1. Pruning non-flipping patterns (I)</a:t>
            </a:r>
            <a:endParaRPr lang="en-US" dirty="0"/>
          </a:p>
        </p:txBody>
      </p:sp>
      <p:sp>
        <p:nvSpPr>
          <p:cNvPr id="3" name="Content Placeholder 2"/>
          <p:cNvSpPr>
            <a:spLocks noGrp="1"/>
          </p:cNvSpPr>
          <p:nvPr>
            <p:ph sz="quarter" idx="1"/>
          </p:nvPr>
        </p:nvSpPr>
        <p:spPr>
          <a:xfrm>
            <a:off x="612648" y="1600200"/>
            <a:ext cx="8153400" cy="1972816"/>
          </a:xfrm>
        </p:spPr>
        <p:txBody>
          <a:bodyPr>
            <a:normAutofit/>
          </a:bodyPr>
          <a:lstStyle/>
          <a:p>
            <a:r>
              <a:rPr lang="en-US" dirty="0" smtClean="0"/>
              <a:t>If both parent </a:t>
            </a:r>
            <a:r>
              <a:rPr lang="en-US" dirty="0" err="1" smtClean="0"/>
              <a:t>itemset</a:t>
            </a:r>
            <a:r>
              <a:rPr lang="en-US" dirty="0" smtClean="0"/>
              <a:t> (</a:t>
            </a:r>
            <a:r>
              <a:rPr lang="en-US" i="1" dirty="0" err="1" smtClean="0"/>
              <a:t>ab</a:t>
            </a:r>
            <a:r>
              <a:rPr lang="en-US" dirty="0" smtClean="0"/>
              <a:t>) and child </a:t>
            </a:r>
            <a:r>
              <a:rPr lang="en-US" dirty="0" err="1" smtClean="0"/>
              <a:t>itemset</a:t>
            </a:r>
            <a:r>
              <a:rPr lang="en-US" dirty="0" smtClean="0"/>
              <a:t> (</a:t>
            </a:r>
            <a:r>
              <a:rPr lang="en-US" i="1" dirty="0" smtClean="0"/>
              <a:t>a</a:t>
            </a:r>
            <a:r>
              <a:rPr lang="en-US" i="1" baseline="-25000" dirty="0" smtClean="0"/>
              <a:t>1</a:t>
            </a:r>
            <a:r>
              <a:rPr lang="en-US" i="1" dirty="0" smtClean="0"/>
              <a:t>b</a:t>
            </a:r>
            <a:r>
              <a:rPr lang="en-US" i="1" baseline="-25000" dirty="0" smtClean="0"/>
              <a:t>2</a:t>
            </a:r>
            <a:r>
              <a:rPr lang="en-US" dirty="0" smtClean="0"/>
              <a:t>) have the same correlation sign, then they break a flipping sequence and the children of </a:t>
            </a:r>
            <a:r>
              <a:rPr lang="en-US" i="1" dirty="0"/>
              <a:t>a</a:t>
            </a:r>
            <a:r>
              <a:rPr lang="en-US" i="1" baseline="-25000" dirty="0"/>
              <a:t>1</a:t>
            </a:r>
            <a:r>
              <a:rPr lang="en-US" i="1" dirty="0"/>
              <a:t>b</a:t>
            </a:r>
            <a:r>
              <a:rPr lang="en-US" i="1" baseline="-25000" dirty="0"/>
              <a:t>2</a:t>
            </a:r>
            <a:r>
              <a:rPr lang="en-US" dirty="0" smtClean="0"/>
              <a:t> cannot be a part of flipping pattern – do not test them</a:t>
            </a:r>
            <a:endParaRPr lang="en-US" dirty="0"/>
          </a:p>
        </p:txBody>
      </p:sp>
      <p:sp>
        <p:nvSpPr>
          <p:cNvPr id="4" name="Slide Number Placeholder 3"/>
          <p:cNvSpPr>
            <a:spLocks noGrp="1"/>
          </p:cNvSpPr>
          <p:nvPr>
            <p:ph type="sldNum" sz="quarter" idx="16"/>
          </p:nvPr>
        </p:nvSpPr>
        <p:spPr/>
        <p:txBody>
          <a:bodyPr/>
          <a:lstStyle/>
          <a:p>
            <a:fld id="{73F7777E-30F9-4D7D-9508-F94EC61F5F4D}" type="slidenum">
              <a:rPr lang="en-US" smtClean="0"/>
              <a:pPr/>
              <a:t>18</a:t>
            </a:fld>
            <a:endParaRPr lang="en-US" dirty="0"/>
          </a:p>
        </p:txBody>
      </p:sp>
      <p:sp>
        <p:nvSpPr>
          <p:cNvPr id="53" name="Rounded Rectangle 52"/>
          <p:cNvSpPr/>
          <p:nvPr/>
        </p:nvSpPr>
        <p:spPr>
          <a:xfrm>
            <a:off x="4238599" y="3712374"/>
            <a:ext cx="443345"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err="1" smtClean="0">
                <a:solidFill>
                  <a:schemeClr val="tx1"/>
                </a:solidFill>
              </a:rPr>
              <a:t>ab</a:t>
            </a:r>
            <a:endParaRPr lang="en-US" sz="1200" b="1" dirty="0">
              <a:solidFill>
                <a:schemeClr val="tx1"/>
              </a:solidFill>
            </a:endParaRPr>
          </a:p>
        </p:txBody>
      </p:sp>
      <p:sp>
        <p:nvSpPr>
          <p:cNvPr id="54" name="Rounded Rectangle 53"/>
          <p:cNvSpPr/>
          <p:nvPr/>
        </p:nvSpPr>
        <p:spPr>
          <a:xfrm>
            <a:off x="2943199" y="4410531"/>
            <a:ext cx="533401"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a</a:t>
            </a:r>
            <a:r>
              <a:rPr lang="en-US" sz="1200" b="1" baseline="-25000" dirty="0" smtClean="0">
                <a:solidFill>
                  <a:schemeClr val="tx1"/>
                </a:solidFill>
              </a:rPr>
              <a:t>1</a:t>
            </a:r>
            <a:r>
              <a:rPr lang="en-US" sz="1200" b="1" dirty="0" smtClean="0">
                <a:solidFill>
                  <a:schemeClr val="tx1"/>
                </a:solidFill>
              </a:rPr>
              <a:t>b</a:t>
            </a:r>
            <a:r>
              <a:rPr lang="en-US" sz="1200" b="1" baseline="-25000" dirty="0" smtClean="0">
                <a:solidFill>
                  <a:schemeClr val="tx1"/>
                </a:solidFill>
              </a:rPr>
              <a:t>1</a:t>
            </a:r>
          </a:p>
        </p:txBody>
      </p:sp>
      <p:sp>
        <p:nvSpPr>
          <p:cNvPr id="55" name="Rounded Rectangle 54"/>
          <p:cNvSpPr/>
          <p:nvPr/>
        </p:nvSpPr>
        <p:spPr>
          <a:xfrm>
            <a:off x="3857599" y="4410531"/>
            <a:ext cx="533401"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a</a:t>
            </a:r>
            <a:r>
              <a:rPr lang="en-US" sz="1200" b="1" baseline="-25000" dirty="0" smtClean="0">
                <a:solidFill>
                  <a:schemeClr val="tx1"/>
                </a:solidFill>
              </a:rPr>
              <a:t>1</a:t>
            </a:r>
            <a:r>
              <a:rPr lang="en-US" sz="1200" b="1" dirty="0" smtClean="0">
                <a:solidFill>
                  <a:schemeClr val="tx1"/>
                </a:solidFill>
              </a:rPr>
              <a:t>b</a:t>
            </a:r>
            <a:r>
              <a:rPr lang="en-US" sz="1200" b="1" baseline="-25000" dirty="0" smtClean="0">
                <a:solidFill>
                  <a:schemeClr val="tx1"/>
                </a:solidFill>
              </a:rPr>
              <a:t>2</a:t>
            </a:r>
            <a:endParaRPr lang="en-US" sz="1200" b="1" dirty="0">
              <a:solidFill>
                <a:schemeClr val="tx1"/>
              </a:solidFill>
            </a:endParaRPr>
          </a:p>
        </p:txBody>
      </p:sp>
      <p:sp>
        <p:nvSpPr>
          <p:cNvPr id="56" name="Rounded Rectangle 55"/>
          <p:cNvSpPr/>
          <p:nvPr/>
        </p:nvSpPr>
        <p:spPr>
          <a:xfrm>
            <a:off x="4771999" y="4410531"/>
            <a:ext cx="533401"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a</a:t>
            </a:r>
            <a:r>
              <a:rPr lang="en-US" sz="1200" b="1" baseline="-25000" dirty="0" smtClean="0">
                <a:solidFill>
                  <a:schemeClr val="tx1"/>
                </a:solidFill>
              </a:rPr>
              <a:t>2</a:t>
            </a:r>
            <a:r>
              <a:rPr lang="en-US" sz="1200" b="1" dirty="0" smtClean="0">
                <a:solidFill>
                  <a:schemeClr val="tx1"/>
                </a:solidFill>
              </a:rPr>
              <a:t>b</a:t>
            </a:r>
            <a:r>
              <a:rPr lang="en-US" sz="1200" b="1" baseline="-25000" dirty="0" smtClean="0">
                <a:solidFill>
                  <a:schemeClr val="tx1"/>
                </a:solidFill>
              </a:rPr>
              <a:t>1</a:t>
            </a:r>
          </a:p>
        </p:txBody>
      </p:sp>
      <p:sp>
        <p:nvSpPr>
          <p:cNvPr id="57" name="Rounded Rectangle 56"/>
          <p:cNvSpPr/>
          <p:nvPr/>
        </p:nvSpPr>
        <p:spPr>
          <a:xfrm>
            <a:off x="5686399" y="4410531"/>
            <a:ext cx="533401"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a</a:t>
            </a:r>
            <a:r>
              <a:rPr lang="en-US" sz="1200" b="1" baseline="-25000" dirty="0" smtClean="0">
                <a:solidFill>
                  <a:schemeClr val="tx1"/>
                </a:solidFill>
              </a:rPr>
              <a:t>2</a:t>
            </a:r>
            <a:r>
              <a:rPr lang="en-US" sz="1200" b="1" dirty="0" smtClean="0">
                <a:solidFill>
                  <a:schemeClr val="tx1"/>
                </a:solidFill>
              </a:rPr>
              <a:t>b</a:t>
            </a:r>
            <a:r>
              <a:rPr lang="en-US" sz="1200" b="1" baseline="-25000" dirty="0" smtClean="0">
                <a:solidFill>
                  <a:schemeClr val="tx1"/>
                </a:solidFill>
              </a:rPr>
              <a:t>2</a:t>
            </a:r>
          </a:p>
        </p:txBody>
      </p:sp>
      <p:sp>
        <p:nvSpPr>
          <p:cNvPr id="58" name="Rounded Rectangle 57"/>
          <p:cNvSpPr/>
          <p:nvPr/>
        </p:nvSpPr>
        <p:spPr>
          <a:xfrm>
            <a:off x="380999" y="5451063"/>
            <a:ext cx="609600"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a</a:t>
            </a:r>
            <a:r>
              <a:rPr lang="en-US" sz="1200" b="1" baseline="-25000" dirty="0" smtClean="0">
                <a:solidFill>
                  <a:schemeClr val="tx1"/>
                </a:solidFill>
              </a:rPr>
              <a:t>11</a:t>
            </a:r>
            <a:r>
              <a:rPr lang="en-US" sz="1200" b="1" dirty="0" smtClean="0">
                <a:solidFill>
                  <a:schemeClr val="tx1"/>
                </a:solidFill>
              </a:rPr>
              <a:t>b</a:t>
            </a:r>
            <a:r>
              <a:rPr lang="en-US" sz="1200" b="1" baseline="-25000" dirty="0" smtClean="0">
                <a:solidFill>
                  <a:schemeClr val="tx1"/>
                </a:solidFill>
              </a:rPr>
              <a:t>11</a:t>
            </a:r>
            <a:endParaRPr lang="en-US" sz="1200" b="1" baseline="-25000" dirty="0">
              <a:solidFill>
                <a:schemeClr val="tx1"/>
              </a:solidFill>
            </a:endParaRPr>
          </a:p>
        </p:txBody>
      </p:sp>
      <p:sp>
        <p:nvSpPr>
          <p:cNvPr id="59" name="Rounded Rectangle 58"/>
          <p:cNvSpPr/>
          <p:nvPr/>
        </p:nvSpPr>
        <p:spPr>
          <a:xfrm>
            <a:off x="1295399" y="5451063"/>
            <a:ext cx="609600"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a</a:t>
            </a:r>
            <a:r>
              <a:rPr lang="en-US" sz="1200" b="1" baseline="-25000" dirty="0" smtClean="0">
                <a:solidFill>
                  <a:schemeClr val="tx1"/>
                </a:solidFill>
              </a:rPr>
              <a:t>11</a:t>
            </a:r>
            <a:r>
              <a:rPr lang="en-US" sz="1200" b="1" dirty="0" smtClean="0">
                <a:solidFill>
                  <a:schemeClr val="tx1"/>
                </a:solidFill>
              </a:rPr>
              <a:t>b</a:t>
            </a:r>
            <a:r>
              <a:rPr lang="en-US" sz="1200" b="1" baseline="-25000" dirty="0" smtClean="0">
                <a:solidFill>
                  <a:schemeClr val="tx1"/>
                </a:solidFill>
              </a:rPr>
              <a:t>12</a:t>
            </a:r>
            <a:endParaRPr lang="en-US" sz="1200" b="1" baseline="-25000" dirty="0">
              <a:solidFill>
                <a:schemeClr val="tx1"/>
              </a:solidFill>
            </a:endParaRPr>
          </a:p>
        </p:txBody>
      </p:sp>
      <p:sp>
        <p:nvSpPr>
          <p:cNvPr id="60" name="Rounded Rectangle 59"/>
          <p:cNvSpPr/>
          <p:nvPr/>
        </p:nvSpPr>
        <p:spPr>
          <a:xfrm>
            <a:off x="380999" y="5984463"/>
            <a:ext cx="609600"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a</a:t>
            </a:r>
            <a:r>
              <a:rPr lang="en-US" sz="1200" b="1" baseline="-25000" dirty="0" smtClean="0">
                <a:solidFill>
                  <a:schemeClr val="tx1"/>
                </a:solidFill>
              </a:rPr>
              <a:t>12</a:t>
            </a:r>
            <a:r>
              <a:rPr lang="en-US" sz="1200" b="1" dirty="0" smtClean="0">
                <a:solidFill>
                  <a:schemeClr val="tx1"/>
                </a:solidFill>
              </a:rPr>
              <a:t>b</a:t>
            </a:r>
            <a:r>
              <a:rPr lang="en-US" sz="1200" b="1" baseline="-25000" dirty="0" smtClean="0">
                <a:solidFill>
                  <a:schemeClr val="tx1"/>
                </a:solidFill>
              </a:rPr>
              <a:t>11</a:t>
            </a:r>
            <a:endParaRPr lang="en-US" sz="1200" b="1" baseline="-25000" dirty="0">
              <a:solidFill>
                <a:schemeClr val="tx1"/>
              </a:solidFill>
            </a:endParaRPr>
          </a:p>
        </p:txBody>
      </p:sp>
      <p:sp>
        <p:nvSpPr>
          <p:cNvPr id="61" name="Rounded Rectangle 60"/>
          <p:cNvSpPr/>
          <p:nvPr/>
        </p:nvSpPr>
        <p:spPr>
          <a:xfrm>
            <a:off x="1295399" y="5984463"/>
            <a:ext cx="609600"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a</a:t>
            </a:r>
            <a:r>
              <a:rPr lang="en-US" sz="1200" b="1" baseline="-25000" dirty="0" smtClean="0">
                <a:solidFill>
                  <a:schemeClr val="tx1"/>
                </a:solidFill>
              </a:rPr>
              <a:t>12</a:t>
            </a:r>
            <a:r>
              <a:rPr lang="en-US" sz="1200" b="1" dirty="0" smtClean="0">
                <a:solidFill>
                  <a:schemeClr val="tx1"/>
                </a:solidFill>
              </a:rPr>
              <a:t>b</a:t>
            </a:r>
            <a:r>
              <a:rPr lang="en-US" sz="1200" b="1" baseline="-25000" dirty="0" smtClean="0">
                <a:solidFill>
                  <a:schemeClr val="tx1"/>
                </a:solidFill>
              </a:rPr>
              <a:t>12</a:t>
            </a:r>
            <a:endParaRPr lang="en-US" sz="1200" b="1" baseline="-25000" dirty="0">
              <a:solidFill>
                <a:schemeClr val="tx1"/>
              </a:solidFill>
            </a:endParaRPr>
          </a:p>
        </p:txBody>
      </p:sp>
      <p:sp>
        <p:nvSpPr>
          <p:cNvPr id="62" name="Rounded Rectangle 61"/>
          <p:cNvSpPr/>
          <p:nvPr/>
        </p:nvSpPr>
        <p:spPr>
          <a:xfrm>
            <a:off x="228599" y="5146263"/>
            <a:ext cx="1981200" cy="12954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b="1" dirty="0">
              <a:solidFill>
                <a:schemeClr val="tx1"/>
              </a:solidFill>
            </a:endParaRPr>
          </a:p>
        </p:txBody>
      </p:sp>
      <p:cxnSp>
        <p:nvCxnSpPr>
          <p:cNvPr id="63" name="Straight Arrow Connector 62"/>
          <p:cNvCxnSpPr>
            <a:stCxn id="53" idx="2"/>
            <a:endCxn id="54" idx="0"/>
          </p:cNvCxnSpPr>
          <p:nvPr/>
        </p:nvCxnSpPr>
        <p:spPr>
          <a:xfrm rot="5400000">
            <a:off x="3638408" y="3588666"/>
            <a:ext cx="393357" cy="1250372"/>
          </a:xfrm>
          <a:prstGeom prst="straightConnector1">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a:stCxn id="54" idx="2"/>
            <a:endCxn id="62" idx="0"/>
          </p:cNvCxnSpPr>
          <p:nvPr/>
        </p:nvCxnSpPr>
        <p:spPr>
          <a:xfrm flipH="1">
            <a:off x="1219199" y="4715331"/>
            <a:ext cx="1990701" cy="430932"/>
          </a:xfrm>
          <a:prstGeom prst="straightConnector1">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
        <p:nvSpPr>
          <p:cNvPr id="65" name="Rounded Rectangle 64"/>
          <p:cNvSpPr/>
          <p:nvPr/>
        </p:nvSpPr>
        <p:spPr>
          <a:xfrm>
            <a:off x="2667000" y="5451063"/>
            <a:ext cx="609600"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a</a:t>
            </a:r>
            <a:r>
              <a:rPr lang="en-US" sz="1200" b="1" baseline="-25000" dirty="0" smtClean="0">
                <a:solidFill>
                  <a:schemeClr val="tx1"/>
                </a:solidFill>
              </a:rPr>
              <a:t>11</a:t>
            </a:r>
            <a:r>
              <a:rPr lang="en-US" sz="1200" b="1" dirty="0" smtClean="0">
                <a:solidFill>
                  <a:schemeClr val="tx1"/>
                </a:solidFill>
              </a:rPr>
              <a:t>b</a:t>
            </a:r>
            <a:r>
              <a:rPr lang="en-US" sz="1200" b="1" baseline="-25000" dirty="0" smtClean="0">
                <a:solidFill>
                  <a:schemeClr val="tx1"/>
                </a:solidFill>
              </a:rPr>
              <a:t>21</a:t>
            </a:r>
            <a:endParaRPr lang="en-US" sz="1200" b="1" baseline="-25000" dirty="0">
              <a:solidFill>
                <a:schemeClr val="tx1"/>
              </a:solidFill>
            </a:endParaRPr>
          </a:p>
        </p:txBody>
      </p:sp>
      <p:sp>
        <p:nvSpPr>
          <p:cNvPr id="66" name="Rounded Rectangle 65"/>
          <p:cNvSpPr/>
          <p:nvPr/>
        </p:nvSpPr>
        <p:spPr>
          <a:xfrm>
            <a:off x="3581400" y="5451063"/>
            <a:ext cx="609600"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a</a:t>
            </a:r>
            <a:r>
              <a:rPr lang="en-US" sz="1200" b="1" baseline="-25000" dirty="0" smtClean="0">
                <a:solidFill>
                  <a:schemeClr val="tx1"/>
                </a:solidFill>
              </a:rPr>
              <a:t>11</a:t>
            </a:r>
            <a:r>
              <a:rPr lang="en-US" sz="1200" b="1" dirty="0" smtClean="0">
                <a:solidFill>
                  <a:schemeClr val="tx1"/>
                </a:solidFill>
              </a:rPr>
              <a:t>b</a:t>
            </a:r>
            <a:r>
              <a:rPr lang="en-US" sz="1200" b="1" baseline="-25000" dirty="0" smtClean="0">
                <a:solidFill>
                  <a:schemeClr val="tx1"/>
                </a:solidFill>
              </a:rPr>
              <a:t>22</a:t>
            </a:r>
            <a:endParaRPr lang="en-US" sz="1200" b="1" baseline="-25000" dirty="0">
              <a:solidFill>
                <a:schemeClr val="tx1"/>
              </a:solidFill>
            </a:endParaRPr>
          </a:p>
        </p:txBody>
      </p:sp>
      <p:sp>
        <p:nvSpPr>
          <p:cNvPr id="67" name="Rounded Rectangle 66"/>
          <p:cNvSpPr/>
          <p:nvPr/>
        </p:nvSpPr>
        <p:spPr>
          <a:xfrm>
            <a:off x="2667000" y="5984463"/>
            <a:ext cx="609600"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a</a:t>
            </a:r>
            <a:r>
              <a:rPr lang="en-US" sz="1200" b="1" baseline="-25000" dirty="0" smtClean="0">
                <a:solidFill>
                  <a:schemeClr val="tx1"/>
                </a:solidFill>
              </a:rPr>
              <a:t>12</a:t>
            </a:r>
            <a:r>
              <a:rPr lang="en-US" sz="1200" b="1" dirty="0" smtClean="0">
                <a:solidFill>
                  <a:schemeClr val="tx1"/>
                </a:solidFill>
              </a:rPr>
              <a:t>b</a:t>
            </a:r>
            <a:r>
              <a:rPr lang="en-US" sz="1200" b="1" baseline="-25000" dirty="0" smtClean="0">
                <a:solidFill>
                  <a:schemeClr val="tx1"/>
                </a:solidFill>
              </a:rPr>
              <a:t>21</a:t>
            </a:r>
            <a:endParaRPr lang="en-US" sz="1200" b="1" baseline="-25000" dirty="0">
              <a:solidFill>
                <a:schemeClr val="tx1"/>
              </a:solidFill>
            </a:endParaRPr>
          </a:p>
        </p:txBody>
      </p:sp>
      <p:sp>
        <p:nvSpPr>
          <p:cNvPr id="68" name="Rounded Rectangle 67"/>
          <p:cNvSpPr/>
          <p:nvPr/>
        </p:nvSpPr>
        <p:spPr>
          <a:xfrm>
            <a:off x="3581400" y="5984463"/>
            <a:ext cx="609600"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a</a:t>
            </a:r>
            <a:r>
              <a:rPr lang="en-US" sz="1200" b="1" baseline="-25000" dirty="0" smtClean="0">
                <a:solidFill>
                  <a:schemeClr val="tx1"/>
                </a:solidFill>
              </a:rPr>
              <a:t>12</a:t>
            </a:r>
            <a:r>
              <a:rPr lang="en-US" sz="1200" b="1" dirty="0" smtClean="0">
                <a:solidFill>
                  <a:schemeClr val="tx1"/>
                </a:solidFill>
              </a:rPr>
              <a:t>b</a:t>
            </a:r>
            <a:r>
              <a:rPr lang="en-US" sz="1200" b="1" baseline="-25000" dirty="0" smtClean="0">
                <a:solidFill>
                  <a:schemeClr val="tx1"/>
                </a:solidFill>
              </a:rPr>
              <a:t>22</a:t>
            </a:r>
            <a:endParaRPr lang="en-US" sz="1200" b="1" baseline="-25000" dirty="0">
              <a:solidFill>
                <a:schemeClr val="tx1"/>
              </a:solidFill>
            </a:endParaRPr>
          </a:p>
        </p:txBody>
      </p:sp>
      <p:sp>
        <p:nvSpPr>
          <p:cNvPr id="69" name="Rounded Rectangle 68"/>
          <p:cNvSpPr/>
          <p:nvPr/>
        </p:nvSpPr>
        <p:spPr>
          <a:xfrm>
            <a:off x="2514600" y="5146263"/>
            <a:ext cx="1981200" cy="12954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b="1" dirty="0">
              <a:solidFill>
                <a:schemeClr val="tx1"/>
              </a:solidFill>
            </a:endParaRPr>
          </a:p>
        </p:txBody>
      </p:sp>
      <p:sp>
        <p:nvSpPr>
          <p:cNvPr id="70" name="Rounded Rectangle 69"/>
          <p:cNvSpPr/>
          <p:nvPr/>
        </p:nvSpPr>
        <p:spPr>
          <a:xfrm>
            <a:off x="4972049" y="5451063"/>
            <a:ext cx="609600"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a</a:t>
            </a:r>
            <a:r>
              <a:rPr lang="en-US" sz="1200" b="1" baseline="-25000" dirty="0" smtClean="0">
                <a:solidFill>
                  <a:schemeClr val="tx1"/>
                </a:solidFill>
              </a:rPr>
              <a:t>21</a:t>
            </a:r>
            <a:r>
              <a:rPr lang="en-US" sz="1200" b="1" dirty="0" smtClean="0">
                <a:solidFill>
                  <a:schemeClr val="tx1"/>
                </a:solidFill>
              </a:rPr>
              <a:t>b</a:t>
            </a:r>
            <a:r>
              <a:rPr lang="en-US" sz="1200" b="1" baseline="-25000" dirty="0" smtClean="0">
                <a:solidFill>
                  <a:schemeClr val="tx1"/>
                </a:solidFill>
              </a:rPr>
              <a:t>11</a:t>
            </a:r>
            <a:endParaRPr lang="en-US" sz="1200" b="1" baseline="-25000" dirty="0">
              <a:solidFill>
                <a:schemeClr val="tx1"/>
              </a:solidFill>
            </a:endParaRPr>
          </a:p>
        </p:txBody>
      </p:sp>
      <p:sp>
        <p:nvSpPr>
          <p:cNvPr id="71" name="Rounded Rectangle 70"/>
          <p:cNvSpPr/>
          <p:nvPr/>
        </p:nvSpPr>
        <p:spPr>
          <a:xfrm>
            <a:off x="5886449" y="5451063"/>
            <a:ext cx="609600"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a</a:t>
            </a:r>
            <a:r>
              <a:rPr lang="en-US" sz="1200" b="1" baseline="-25000" dirty="0" smtClean="0">
                <a:solidFill>
                  <a:schemeClr val="tx1"/>
                </a:solidFill>
              </a:rPr>
              <a:t>21</a:t>
            </a:r>
            <a:r>
              <a:rPr lang="en-US" sz="1200" b="1" dirty="0" smtClean="0">
                <a:solidFill>
                  <a:schemeClr val="tx1"/>
                </a:solidFill>
              </a:rPr>
              <a:t>b</a:t>
            </a:r>
            <a:r>
              <a:rPr lang="en-US" sz="1200" b="1" baseline="-25000" dirty="0" smtClean="0">
                <a:solidFill>
                  <a:schemeClr val="tx1"/>
                </a:solidFill>
              </a:rPr>
              <a:t>12</a:t>
            </a:r>
          </a:p>
        </p:txBody>
      </p:sp>
      <p:sp>
        <p:nvSpPr>
          <p:cNvPr id="72" name="Rounded Rectangle 71"/>
          <p:cNvSpPr/>
          <p:nvPr/>
        </p:nvSpPr>
        <p:spPr>
          <a:xfrm>
            <a:off x="4972049" y="5984463"/>
            <a:ext cx="609600"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a</a:t>
            </a:r>
            <a:r>
              <a:rPr lang="en-US" sz="1200" b="1" baseline="-25000" dirty="0" smtClean="0">
                <a:solidFill>
                  <a:schemeClr val="tx1"/>
                </a:solidFill>
              </a:rPr>
              <a:t>22</a:t>
            </a:r>
            <a:r>
              <a:rPr lang="en-US" sz="1200" b="1" dirty="0" smtClean="0">
                <a:solidFill>
                  <a:schemeClr val="tx1"/>
                </a:solidFill>
              </a:rPr>
              <a:t>b</a:t>
            </a:r>
            <a:r>
              <a:rPr lang="en-US" sz="1200" b="1" baseline="-25000" dirty="0" smtClean="0">
                <a:solidFill>
                  <a:schemeClr val="tx1"/>
                </a:solidFill>
              </a:rPr>
              <a:t>11</a:t>
            </a:r>
          </a:p>
        </p:txBody>
      </p:sp>
      <p:sp>
        <p:nvSpPr>
          <p:cNvPr id="73" name="Rounded Rectangle 72"/>
          <p:cNvSpPr/>
          <p:nvPr/>
        </p:nvSpPr>
        <p:spPr>
          <a:xfrm>
            <a:off x="5886449" y="5984463"/>
            <a:ext cx="609600"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a</a:t>
            </a:r>
            <a:r>
              <a:rPr lang="en-US" sz="1200" b="1" baseline="-25000" dirty="0" smtClean="0">
                <a:solidFill>
                  <a:schemeClr val="tx1"/>
                </a:solidFill>
              </a:rPr>
              <a:t>22</a:t>
            </a:r>
            <a:r>
              <a:rPr lang="en-US" sz="1200" b="1" dirty="0" smtClean="0">
                <a:solidFill>
                  <a:schemeClr val="tx1"/>
                </a:solidFill>
              </a:rPr>
              <a:t>b</a:t>
            </a:r>
            <a:r>
              <a:rPr lang="en-US" sz="1200" b="1" baseline="-25000" dirty="0" smtClean="0">
                <a:solidFill>
                  <a:schemeClr val="tx1"/>
                </a:solidFill>
              </a:rPr>
              <a:t>12</a:t>
            </a:r>
          </a:p>
        </p:txBody>
      </p:sp>
      <p:sp>
        <p:nvSpPr>
          <p:cNvPr id="74" name="Rounded Rectangle 73"/>
          <p:cNvSpPr/>
          <p:nvPr/>
        </p:nvSpPr>
        <p:spPr>
          <a:xfrm>
            <a:off x="4819649" y="5146263"/>
            <a:ext cx="1981200" cy="12954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b="1" dirty="0">
              <a:solidFill>
                <a:schemeClr val="tx1"/>
              </a:solidFill>
            </a:endParaRPr>
          </a:p>
        </p:txBody>
      </p:sp>
      <p:sp>
        <p:nvSpPr>
          <p:cNvPr id="75" name="Rounded Rectangle 74"/>
          <p:cNvSpPr/>
          <p:nvPr/>
        </p:nvSpPr>
        <p:spPr>
          <a:xfrm>
            <a:off x="7228114" y="5451063"/>
            <a:ext cx="609600"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a</a:t>
            </a:r>
            <a:r>
              <a:rPr lang="en-US" sz="1200" b="1" baseline="-25000" dirty="0" smtClean="0">
                <a:solidFill>
                  <a:schemeClr val="tx1"/>
                </a:solidFill>
              </a:rPr>
              <a:t>21</a:t>
            </a:r>
            <a:r>
              <a:rPr lang="en-US" sz="1200" b="1" dirty="0" smtClean="0">
                <a:solidFill>
                  <a:schemeClr val="tx1"/>
                </a:solidFill>
              </a:rPr>
              <a:t>b</a:t>
            </a:r>
            <a:r>
              <a:rPr lang="en-US" sz="1200" b="1" baseline="-25000" dirty="0" smtClean="0">
                <a:solidFill>
                  <a:schemeClr val="tx1"/>
                </a:solidFill>
              </a:rPr>
              <a:t>21</a:t>
            </a:r>
            <a:endParaRPr lang="en-US" sz="1200" b="1" baseline="-25000" dirty="0">
              <a:solidFill>
                <a:schemeClr val="tx1"/>
              </a:solidFill>
            </a:endParaRPr>
          </a:p>
        </p:txBody>
      </p:sp>
      <p:sp>
        <p:nvSpPr>
          <p:cNvPr id="76" name="Rounded Rectangle 75"/>
          <p:cNvSpPr/>
          <p:nvPr/>
        </p:nvSpPr>
        <p:spPr>
          <a:xfrm>
            <a:off x="8142514" y="5451063"/>
            <a:ext cx="609600"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a</a:t>
            </a:r>
            <a:r>
              <a:rPr lang="en-US" sz="1200" b="1" baseline="-25000" dirty="0" smtClean="0">
                <a:solidFill>
                  <a:schemeClr val="tx1"/>
                </a:solidFill>
              </a:rPr>
              <a:t>21</a:t>
            </a:r>
            <a:r>
              <a:rPr lang="en-US" sz="1200" b="1" dirty="0" smtClean="0">
                <a:solidFill>
                  <a:schemeClr val="tx1"/>
                </a:solidFill>
              </a:rPr>
              <a:t>b</a:t>
            </a:r>
            <a:r>
              <a:rPr lang="en-US" sz="1200" b="1" baseline="-25000" dirty="0" smtClean="0">
                <a:solidFill>
                  <a:schemeClr val="tx1"/>
                </a:solidFill>
              </a:rPr>
              <a:t>22</a:t>
            </a:r>
            <a:endParaRPr lang="en-US" sz="1200" b="1" baseline="-25000" dirty="0">
              <a:solidFill>
                <a:schemeClr val="tx1"/>
              </a:solidFill>
            </a:endParaRPr>
          </a:p>
        </p:txBody>
      </p:sp>
      <p:sp>
        <p:nvSpPr>
          <p:cNvPr id="77" name="Rounded Rectangle 76"/>
          <p:cNvSpPr/>
          <p:nvPr/>
        </p:nvSpPr>
        <p:spPr>
          <a:xfrm>
            <a:off x="7228114" y="5984463"/>
            <a:ext cx="609600"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a</a:t>
            </a:r>
            <a:r>
              <a:rPr lang="en-US" sz="1200" b="1" baseline="-25000" dirty="0" smtClean="0">
                <a:solidFill>
                  <a:schemeClr val="tx1"/>
                </a:solidFill>
              </a:rPr>
              <a:t>22</a:t>
            </a:r>
            <a:r>
              <a:rPr lang="en-US" sz="1200" b="1" dirty="0" smtClean="0">
                <a:solidFill>
                  <a:schemeClr val="tx1"/>
                </a:solidFill>
              </a:rPr>
              <a:t>b</a:t>
            </a:r>
            <a:r>
              <a:rPr lang="en-US" sz="1200" b="1" baseline="-25000" dirty="0" smtClean="0">
                <a:solidFill>
                  <a:schemeClr val="tx1"/>
                </a:solidFill>
              </a:rPr>
              <a:t>21</a:t>
            </a:r>
          </a:p>
        </p:txBody>
      </p:sp>
      <p:sp>
        <p:nvSpPr>
          <p:cNvPr id="78" name="Rounded Rectangle 77"/>
          <p:cNvSpPr/>
          <p:nvPr/>
        </p:nvSpPr>
        <p:spPr>
          <a:xfrm>
            <a:off x="8142514" y="5984463"/>
            <a:ext cx="609600"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a</a:t>
            </a:r>
            <a:r>
              <a:rPr lang="en-US" sz="1200" b="1" baseline="-25000" dirty="0" smtClean="0">
                <a:solidFill>
                  <a:schemeClr val="tx1"/>
                </a:solidFill>
              </a:rPr>
              <a:t>22</a:t>
            </a:r>
            <a:r>
              <a:rPr lang="en-US" sz="1200" b="1" dirty="0" smtClean="0">
                <a:solidFill>
                  <a:schemeClr val="tx1"/>
                </a:solidFill>
              </a:rPr>
              <a:t>b</a:t>
            </a:r>
            <a:r>
              <a:rPr lang="en-US" sz="1200" b="1" baseline="-25000" dirty="0" smtClean="0">
                <a:solidFill>
                  <a:schemeClr val="tx1"/>
                </a:solidFill>
              </a:rPr>
              <a:t>22</a:t>
            </a:r>
          </a:p>
        </p:txBody>
      </p:sp>
      <p:sp>
        <p:nvSpPr>
          <p:cNvPr id="79" name="Rounded Rectangle 78"/>
          <p:cNvSpPr/>
          <p:nvPr/>
        </p:nvSpPr>
        <p:spPr>
          <a:xfrm>
            <a:off x="7075714" y="5146263"/>
            <a:ext cx="1981200" cy="12954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b="1" dirty="0">
              <a:solidFill>
                <a:schemeClr val="tx1"/>
              </a:solidFill>
            </a:endParaRPr>
          </a:p>
        </p:txBody>
      </p:sp>
      <p:cxnSp>
        <p:nvCxnSpPr>
          <p:cNvPr id="80" name="Straight Arrow Connector 79"/>
          <p:cNvCxnSpPr>
            <a:stCxn id="53" idx="2"/>
            <a:endCxn id="55" idx="0"/>
          </p:cNvCxnSpPr>
          <p:nvPr/>
        </p:nvCxnSpPr>
        <p:spPr>
          <a:xfrm rot="5400000">
            <a:off x="4095608" y="4045866"/>
            <a:ext cx="393357" cy="335972"/>
          </a:xfrm>
          <a:prstGeom prst="straightConnector1">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81" name="Straight Arrow Connector 80"/>
          <p:cNvCxnSpPr>
            <a:stCxn id="53" idx="2"/>
            <a:endCxn id="56" idx="0"/>
          </p:cNvCxnSpPr>
          <p:nvPr/>
        </p:nvCxnSpPr>
        <p:spPr>
          <a:xfrm rot="16200000" flipH="1">
            <a:off x="4552808" y="3924638"/>
            <a:ext cx="393357" cy="578428"/>
          </a:xfrm>
          <a:prstGeom prst="straightConnector1">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82" name="Straight Arrow Connector 81"/>
          <p:cNvCxnSpPr>
            <a:stCxn id="53" idx="2"/>
            <a:endCxn id="57" idx="0"/>
          </p:cNvCxnSpPr>
          <p:nvPr/>
        </p:nvCxnSpPr>
        <p:spPr>
          <a:xfrm rot="16200000" flipH="1">
            <a:off x="5010008" y="3467438"/>
            <a:ext cx="393357" cy="1492828"/>
          </a:xfrm>
          <a:prstGeom prst="straightConnector1">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a:stCxn id="55" idx="2"/>
            <a:endCxn id="69" idx="0"/>
          </p:cNvCxnSpPr>
          <p:nvPr/>
        </p:nvCxnSpPr>
        <p:spPr>
          <a:xfrm flipH="1">
            <a:off x="3505200" y="4715331"/>
            <a:ext cx="619100" cy="430932"/>
          </a:xfrm>
          <a:prstGeom prst="straightConnector1">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a:stCxn id="56" idx="2"/>
            <a:endCxn id="74" idx="0"/>
          </p:cNvCxnSpPr>
          <p:nvPr/>
        </p:nvCxnSpPr>
        <p:spPr>
          <a:xfrm>
            <a:off x="5038700" y="4715331"/>
            <a:ext cx="771549" cy="430932"/>
          </a:xfrm>
          <a:prstGeom prst="straightConnector1">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85" name="Straight Arrow Connector 84"/>
          <p:cNvCxnSpPr>
            <a:stCxn id="57" idx="2"/>
            <a:endCxn id="79" idx="0"/>
          </p:cNvCxnSpPr>
          <p:nvPr/>
        </p:nvCxnSpPr>
        <p:spPr>
          <a:xfrm>
            <a:off x="5953100" y="4715331"/>
            <a:ext cx="2113214" cy="430932"/>
          </a:xfrm>
          <a:prstGeom prst="straightConnector1">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
        <p:nvSpPr>
          <p:cNvPr id="86" name="Plus 85"/>
          <p:cNvSpPr/>
          <p:nvPr/>
        </p:nvSpPr>
        <p:spPr>
          <a:xfrm>
            <a:off x="4598217" y="3501008"/>
            <a:ext cx="189807" cy="189807"/>
          </a:xfrm>
          <a:prstGeom prst="mathPlus">
            <a:avLst/>
          </a:prstGeom>
          <a:solidFill>
            <a:srgbClr val="3399FF"/>
          </a:solidFill>
          <a:ln>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87" name="Minus 86"/>
          <p:cNvSpPr/>
          <p:nvPr/>
        </p:nvSpPr>
        <p:spPr>
          <a:xfrm>
            <a:off x="3419872" y="4277585"/>
            <a:ext cx="221722" cy="221722"/>
          </a:xfrm>
          <a:prstGeom prst="mathMinus">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88" name="Plus 87"/>
          <p:cNvSpPr/>
          <p:nvPr/>
        </p:nvSpPr>
        <p:spPr>
          <a:xfrm>
            <a:off x="4382193" y="4258993"/>
            <a:ext cx="189807" cy="189807"/>
          </a:xfrm>
          <a:prstGeom prst="mathPlus">
            <a:avLst/>
          </a:prstGeom>
          <a:solidFill>
            <a:srgbClr val="3399FF"/>
          </a:solidFill>
          <a:ln>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89" name="Plus 88"/>
          <p:cNvSpPr/>
          <p:nvPr/>
        </p:nvSpPr>
        <p:spPr>
          <a:xfrm>
            <a:off x="6182393" y="4213852"/>
            <a:ext cx="189807" cy="189807"/>
          </a:xfrm>
          <a:prstGeom prst="mathPlus">
            <a:avLst/>
          </a:prstGeom>
          <a:solidFill>
            <a:srgbClr val="3399FF"/>
          </a:solidFill>
          <a:ln>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90" name="Plus 89"/>
          <p:cNvSpPr/>
          <p:nvPr/>
        </p:nvSpPr>
        <p:spPr>
          <a:xfrm>
            <a:off x="943136" y="5269623"/>
            <a:ext cx="189807" cy="189807"/>
          </a:xfrm>
          <a:prstGeom prst="mathPlus">
            <a:avLst/>
          </a:prstGeom>
          <a:solidFill>
            <a:srgbClr val="3399FF"/>
          </a:solidFill>
          <a:ln>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91" name="Minus 90"/>
          <p:cNvSpPr/>
          <p:nvPr/>
        </p:nvSpPr>
        <p:spPr>
          <a:xfrm>
            <a:off x="1840884" y="5271430"/>
            <a:ext cx="221722" cy="221722"/>
          </a:xfrm>
          <a:prstGeom prst="mathMinus">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92" name="Minus 91"/>
          <p:cNvSpPr/>
          <p:nvPr/>
        </p:nvSpPr>
        <p:spPr>
          <a:xfrm>
            <a:off x="943136" y="5801468"/>
            <a:ext cx="221722" cy="221722"/>
          </a:xfrm>
          <a:prstGeom prst="mathMinus">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93" name="Minus 92"/>
          <p:cNvSpPr/>
          <p:nvPr/>
        </p:nvSpPr>
        <p:spPr>
          <a:xfrm>
            <a:off x="1840884" y="5814358"/>
            <a:ext cx="221722" cy="221722"/>
          </a:xfrm>
          <a:prstGeom prst="mathMinus">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94" name="Minus 93"/>
          <p:cNvSpPr/>
          <p:nvPr/>
        </p:nvSpPr>
        <p:spPr>
          <a:xfrm>
            <a:off x="3200086" y="5262118"/>
            <a:ext cx="221722" cy="221722"/>
          </a:xfrm>
          <a:prstGeom prst="mathMinus">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95" name="Minus 94"/>
          <p:cNvSpPr/>
          <p:nvPr/>
        </p:nvSpPr>
        <p:spPr>
          <a:xfrm>
            <a:off x="4134254" y="5806853"/>
            <a:ext cx="221722" cy="221722"/>
          </a:xfrm>
          <a:prstGeom prst="mathMinus">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96" name="Minus 95"/>
          <p:cNvSpPr/>
          <p:nvPr/>
        </p:nvSpPr>
        <p:spPr>
          <a:xfrm>
            <a:off x="6438510" y="5273004"/>
            <a:ext cx="221722" cy="221722"/>
          </a:xfrm>
          <a:prstGeom prst="mathMinus">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97" name="Minus 96"/>
          <p:cNvSpPr/>
          <p:nvPr/>
        </p:nvSpPr>
        <p:spPr>
          <a:xfrm>
            <a:off x="6438510" y="5817739"/>
            <a:ext cx="221722" cy="221722"/>
          </a:xfrm>
          <a:prstGeom prst="mathMinus">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98" name="Minus 97"/>
          <p:cNvSpPr/>
          <p:nvPr/>
        </p:nvSpPr>
        <p:spPr>
          <a:xfrm>
            <a:off x="7756358" y="5273004"/>
            <a:ext cx="221722" cy="221722"/>
          </a:xfrm>
          <a:prstGeom prst="mathMinus">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99" name="Minus 98"/>
          <p:cNvSpPr/>
          <p:nvPr/>
        </p:nvSpPr>
        <p:spPr>
          <a:xfrm>
            <a:off x="8670758" y="5273004"/>
            <a:ext cx="221722" cy="221722"/>
          </a:xfrm>
          <a:prstGeom prst="mathMinus">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100" name="Multiply 99"/>
          <p:cNvSpPr/>
          <p:nvPr/>
        </p:nvSpPr>
        <p:spPr>
          <a:xfrm>
            <a:off x="1416766" y="4448801"/>
            <a:ext cx="4164884" cy="2544646"/>
          </a:xfrm>
          <a:prstGeom prst="mathMultiply">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Multiply 100"/>
          <p:cNvSpPr/>
          <p:nvPr/>
        </p:nvSpPr>
        <p:spPr>
          <a:xfrm>
            <a:off x="3702335" y="4483540"/>
            <a:ext cx="4164884" cy="2544646"/>
          </a:xfrm>
          <a:prstGeom prst="mathMultiply">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Multiply 101"/>
          <p:cNvSpPr/>
          <p:nvPr/>
        </p:nvSpPr>
        <p:spPr>
          <a:xfrm>
            <a:off x="5810249" y="4513517"/>
            <a:ext cx="4164884" cy="2544646"/>
          </a:xfrm>
          <a:prstGeom prst="mathMultiply">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Multiply 102"/>
          <p:cNvSpPr/>
          <p:nvPr/>
        </p:nvSpPr>
        <p:spPr>
          <a:xfrm>
            <a:off x="1119829" y="5329129"/>
            <a:ext cx="975636" cy="596090"/>
          </a:xfrm>
          <a:prstGeom prst="mathMultiply">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Multiply 103"/>
          <p:cNvSpPr/>
          <p:nvPr/>
        </p:nvSpPr>
        <p:spPr>
          <a:xfrm>
            <a:off x="1133145" y="5838818"/>
            <a:ext cx="975636" cy="596090"/>
          </a:xfrm>
          <a:prstGeom prst="mathMultiply">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Multiply 104"/>
          <p:cNvSpPr/>
          <p:nvPr/>
        </p:nvSpPr>
        <p:spPr>
          <a:xfrm>
            <a:off x="197981" y="5845573"/>
            <a:ext cx="975636" cy="596090"/>
          </a:xfrm>
          <a:prstGeom prst="mathMultiply">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73127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fade">
                                      <p:cBhvr>
                                        <p:cTn id="7" dur="1000"/>
                                        <p:tgtEl>
                                          <p:spTgt spid="53"/>
                                        </p:tgtEl>
                                      </p:cBhvr>
                                    </p:animEffect>
                                    <p:anim calcmode="lin" valueType="num">
                                      <p:cBhvr>
                                        <p:cTn id="8" dur="1000" fill="hold"/>
                                        <p:tgtEl>
                                          <p:spTgt spid="53"/>
                                        </p:tgtEl>
                                        <p:attrNameLst>
                                          <p:attrName>ppt_x</p:attrName>
                                        </p:attrNameLst>
                                      </p:cBhvr>
                                      <p:tavLst>
                                        <p:tav tm="0">
                                          <p:val>
                                            <p:strVal val="#ppt_x"/>
                                          </p:val>
                                        </p:tav>
                                        <p:tav tm="100000">
                                          <p:val>
                                            <p:strVal val="#ppt_x"/>
                                          </p:val>
                                        </p:tav>
                                      </p:tavLst>
                                    </p:anim>
                                    <p:anim calcmode="lin" valueType="num">
                                      <p:cBhvr>
                                        <p:cTn id="9" dur="1000" fill="hold"/>
                                        <p:tgtEl>
                                          <p:spTgt spid="53"/>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4"/>
                                        </p:tgtEl>
                                        <p:attrNameLst>
                                          <p:attrName>style.visibility</p:attrName>
                                        </p:attrNameLst>
                                      </p:cBhvr>
                                      <p:to>
                                        <p:strVal val="visible"/>
                                      </p:to>
                                    </p:set>
                                    <p:animEffect transition="in" filter="fade">
                                      <p:cBhvr>
                                        <p:cTn id="12" dur="1000"/>
                                        <p:tgtEl>
                                          <p:spTgt spid="54"/>
                                        </p:tgtEl>
                                      </p:cBhvr>
                                    </p:animEffect>
                                    <p:anim calcmode="lin" valueType="num">
                                      <p:cBhvr>
                                        <p:cTn id="13" dur="1000" fill="hold"/>
                                        <p:tgtEl>
                                          <p:spTgt spid="54"/>
                                        </p:tgtEl>
                                        <p:attrNameLst>
                                          <p:attrName>ppt_x</p:attrName>
                                        </p:attrNameLst>
                                      </p:cBhvr>
                                      <p:tavLst>
                                        <p:tav tm="0">
                                          <p:val>
                                            <p:strVal val="#ppt_x"/>
                                          </p:val>
                                        </p:tav>
                                        <p:tav tm="100000">
                                          <p:val>
                                            <p:strVal val="#ppt_x"/>
                                          </p:val>
                                        </p:tav>
                                      </p:tavLst>
                                    </p:anim>
                                    <p:anim calcmode="lin" valueType="num">
                                      <p:cBhvr>
                                        <p:cTn id="14" dur="1000" fill="hold"/>
                                        <p:tgtEl>
                                          <p:spTgt spid="54"/>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55"/>
                                        </p:tgtEl>
                                        <p:attrNameLst>
                                          <p:attrName>style.visibility</p:attrName>
                                        </p:attrNameLst>
                                      </p:cBhvr>
                                      <p:to>
                                        <p:strVal val="visible"/>
                                      </p:to>
                                    </p:set>
                                    <p:animEffect transition="in" filter="fade">
                                      <p:cBhvr>
                                        <p:cTn id="17" dur="1000"/>
                                        <p:tgtEl>
                                          <p:spTgt spid="55"/>
                                        </p:tgtEl>
                                      </p:cBhvr>
                                    </p:animEffect>
                                    <p:anim calcmode="lin" valueType="num">
                                      <p:cBhvr>
                                        <p:cTn id="18" dur="1000" fill="hold"/>
                                        <p:tgtEl>
                                          <p:spTgt spid="55"/>
                                        </p:tgtEl>
                                        <p:attrNameLst>
                                          <p:attrName>ppt_x</p:attrName>
                                        </p:attrNameLst>
                                      </p:cBhvr>
                                      <p:tavLst>
                                        <p:tav tm="0">
                                          <p:val>
                                            <p:strVal val="#ppt_x"/>
                                          </p:val>
                                        </p:tav>
                                        <p:tav tm="100000">
                                          <p:val>
                                            <p:strVal val="#ppt_x"/>
                                          </p:val>
                                        </p:tav>
                                      </p:tavLst>
                                    </p:anim>
                                    <p:anim calcmode="lin" valueType="num">
                                      <p:cBhvr>
                                        <p:cTn id="19" dur="1000" fill="hold"/>
                                        <p:tgtEl>
                                          <p:spTgt spid="55"/>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56"/>
                                        </p:tgtEl>
                                        <p:attrNameLst>
                                          <p:attrName>style.visibility</p:attrName>
                                        </p:attrNameLst>
                                      </p:cBhvr>
                                      <p:to>
                                        <p:strVal val="visible"/>
                                      </p:to>
                                    </p:set>
                                    <p:animEffect transition="in" filter="fade">
                                      <p:cBhvr>
                                        <p:cTn id="22" dur="1000"/>
                                        <p:tgtEl>
                                          <p:spTgt spid="56"/>
                                        </p:tgtEl>
                                      </p:cBhvr>
                                    </p:animEffect>
                                    <p:anim calcmode="lin" valueType="num">
                                      <p:cBhvr>
                                        <p:cTn id="23" dur="1000" fill="hold"/>
                                        <p:tgtEl>
                                          <p:spTgt spid="56"/>
                                        </p:tgtEl>
                                        <p:attrNameLst>
                                          <p:attrName>ppt_x</p:attrName>
                                        </p:attrNameLst>
                                      </p:cBhvr>
                                      <p:tavLst>
                                        <p:tav tm="0">
                                          <p:val>
                                            <p:strVal val="#ppt_x"/>
                                          </p:val>
                                        </p:tav>
                                        <p:tav tm="100000">
                                          <p:val>
                                            <p:strVal val="#ppt_x"/>
                                          </p:val>
                                        </p:tav>
                                      </p:tavLst>
                                    </p:anim>
                                    <p:anim calcmode="lin" valueType="num">
                                      <p:cBhvr>
                                        <p:cTn id="24" dur="1000" fill="hold"/>
                                        <p:tgtEl>
                                          <p:spTgt spid="56"/>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57"/>
                                        </p:tgtEl>
                                        <p:attrNameLst>
                                          <p:attrName>style.visibility</p:attrName>
                                        </p:attrNameLst>
                                      </p:cBhvr>
                                      <p:to>
                                        <p:strVal val="visible"/>
                                      </p:to>
                                    </p:set>
                                    <p:animEffect transition="in" filter="fade">
                                      <p:cBhvr>
                                        <p:cTn id="27" dur="1000"/>
                                        <p:tgtEl>
                                          <p:spTgt spid="57"/>
                                        </p:tgtEl>
                                      </p:cBhvr>
                                    </p:animEffect>
                                    <p:anim calcmode="lin" valueType="num">
                                      <p:cBhvr>
                                        <p:cTn id="28" dur="1000" fill="hold"/>
                                        <p:tgtEl>
                                          <p:spTgt spid="57"/>
                                        </p:tgtEl>
                                        <p:attrNameLst>
                                          <p:attrName>ppt_x</p:attrName>
                                        </p:attrNameLst>
                                      </p:cBhvr>
                                      <p:tavLst>
                                        <p:tav tm="0">
                                          <p:val>
                                            <p:strVal val="#ppt_x"/>
                                          </p:val>
                                        </p:tav>
                                        <p:tav tm="100000">
                                          <p:val>
                                            <p:strVal val="#ppt_x"/>
                                          </p:val>
                                        </p:tav>
                                      </p:tavLst>
                                    </p:anim>
                                    <p:anim calcmode="lin" valueType="num">
                                      <p:cBhvr>
                                        <p:cTn id="29" dur="1000" fill="hold"/>
                                        <p:tgtEl>
                                          <p:spTgt spid="57"/>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58"/>
                                        </p:tgtEl>
                                        <p:attrNameLst>
                                          <p:attrName>style.visibility</p:attrName>
                                        </p:attrNameLst>
                                      </p:cBhvr>
                                      <p:to>
                                        <p:strVal val="visible"/>
                                      </p:to>
                                    </p:set>
                                    <p:animEffect transition="in" filter="fade">
                                      <p:cBhvr>
                                        <p:cTn id="32" dur="1000"/>
                                        <p:tgtEl>
                                          <p:spTgt spid="58"/>
                                        </p:tgtEl>
                                      </p:cBhvr>
                                    </p:animEffect>
                                    <p:anim calcmode="lin" valueType="num">
                                      <p:cBhvr>
                                        <p:cTn id="33" dur="1000" fill="hold"/>
                                        <p:tgtEl>
                                          <p:spTgt spid="58"/>
                                        </p:tgtEl>
                                        <p:attrNameLst>
                                          <p:attrName>ppt_x</p:attrName>
                                        </p:attrNameLst>
                                      </p:cBhvr>
                                      <p:tavLst>
                                        <p:tav tm="0">
                                          <p:val>
                                            <p:strVal val="#ppt_x"/>
                                          </p:val>
                                        </p:tav>
                                        <p:tav tm="100000">
                                          <p:val>
                                            <p:strVal val="#ppt_x"/>
                                          </p:val>
                                        </p:tav>
                                      </p:tavLst>
                                    </p:anim>
                                    <p:anim calcmode="lin" valueType="num">
                                      <p:cBhvr>
                                        <p:cTn id="34" dur="1000" fill="hold"/>
                                        <p:tgtEl>
                                          <p:spTgt spid="58"/>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59"/>
                                        </p:tgtEl>
                                        <p:attrNameLst>
                                          <p:attrName>style.visibility</p:attrName>
                                        </p:attrNameLst>
                                      </p:cBhvr>
                                      <p:to>
                                        <p:strVal val="visible"/>
                                      </p:to>
                                    </p:set>
                                    <p:animEffect transition="in" filter="fade">
                                      <p:cBhvr>
                                        <p:cTn id="37" dur="1000"/>
                                        <p:tgtEl>
                                          <p:spTgt spid="59"/>
                                        </p:tgtEl>
                                      </p:cBhvr>
                                    </p:animEffect>
                                    <p:anim calcmode="lin" valueType="num">
                                      <p:cBhvr>
                                        <p:cTn id="38" dur="1000" fill="hold"/>
                                        <p:tgtEl>
                                          <p:spTgt spid="59"/>
                                        </p:tgtEl>
                                        <p:attrNameLst>
                                          <p:attrName>ppt_x</p:attrName>
                                        </p:attrNameLst>
                                      </p:cBhvr>
                                      <p:tavLst>
                                        <p:tav tm="0">
                                          <p:val>
                                            <p:strVal val="#ppt_x"/>
                                          </p:val>
                                        </p:tav>
                                        <p:tav tm="100000">
                                          <p:val>
                                            <p:strVal val="#ppt_x"/>
                                          </p:val>
                                        </p:tav>
                                      </p:tavLst>
                                    </p:anim>
                                    <p:anim calcmode="lin" valueType="num">
                                      <p:cBhvr>
                                        <p:cTn id="39" dur="1000" fill="hold"/>
                                        <p:tgtEl>
                                          <p:spTgt spid="59"/>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60"/>
                                        </p:tgtEl>
                                        <p:attrNameLst>
                                          <p:attrName>style.visibility</p:attrName>
                                        </p:attrNameLst>
                                      </p:cBhvr>
                                      <p:to>
                                        <p:strVal val="visible"/>
                                      </p:to>
                                    </p:set>
                                    <p:animEffect transition="in" filter="fade">
                                      <p:cBhvr>
                                        <p:cTn id="42" dur="1000"/>
                                        <p:tgtEl>
                                          <p:spTgt spid="60"/>
                                        </p:tgtEl>
                                      </p:cBhvr>
                                    </p:animEffect>
                                    <p:anim calcmode="lin" valueType="num">
                                      <p:cBhvr>
                                        <p:cTn id="43" dur="1000" fill="hold"/>
                                        <p:tgtEl>
                                          <p:spTgt spid="60"/>
                                        </p:tgtEl>
                                        <p:attrNameLst>
                                          <p:attrName>ppt_x</p:attrName>
                                        </p:attrNameLst>
                                      </p:cBhvr>
                                      <p:tavLst>
                                        <p:tav tm="0">
                                          <p:val>
                                            <p:strVal val="#ppt_x"/>
                                          </p:val>
                                        </p:tav>
                                        <p:tav tm="100000">
                                          <p:val>
                                            <p:strVal val="#ppt_x"/>
                                          </p:val>
                                        </p:tav>
                                      </p:tavLst>
                                    </p:anim>
                                    <p:anim calcmode="lin" valueType="num">
                                      <p:cBhvr>
                                        <p:cTn id="44" dur="1000" fill="hold"/>
                                        <p:tgtEl>
                                          <p:spTgt spid="60"/>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61"/>
                                        </p:tgtEl>
                                        <p:attrNameLst>
                                          <p:attrName>style.visibility</p:attrName>
                                        </p:attrNameLst>
                                      </p:cBhvr>
                                      <p:to>
                                        <p:strVal val="visible"/>
                                      </p:to>
                                    </p:set>
                                    <p:animEffect transition="in" filter="fade">
                                      <p:cBhvr>
                                        <p:cTn id="47" dur="1000"/>
                                        <p:tgtEl>
                                          <p:spTgt spid="61"/>
                                        </p:tgtEl>
                                      </p:cBhvr>
                                    </p:animEffect>
                                    <p:anim calcmode="lin" valueType="num">
                                      <p:cBhvr>
                                        <p:cTn id="48" dur="1000" fill="hold"/>
                                        <p:tgtEl>
                                          <p:spTgt spid="61"/>
                                        </p:tgtEl>
                                        <p:attrNameLst>
                                          <p:attrName>ppt_x</p:attrName>
                                        </p:attrNameLst>
                                      </p:cBhvr>
                                      <p:tavLst>
                                        <p:tav tm="0">
                                          <p:val>
                                            <p:strVal val="#ppt_x"/>
                                          </p:val>
                                        </p:tav>
                                        <p:tav tm="100000">
                                          <p:val>
                                            <p:strVal val="#ppt_x"/>
                                          </p:val>
                                        </p:tav>
                                      </p:tavLst>
                                    </p:anim>
                                    <p:anim calcmode="lin" valueType="num">
                                      <p:cBhvr>
                                        <p:cTn id="49" dur="1000" fill="hold"/>
                                        <p:tgtEl>
                                          <p:spTgt spid="61"/>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62"/>
                                        </p:tgtEl>
                                        <p:attrNameLst>
                                          <p:attrName>style.visibility</p:attrName>
                                        </p:attrNameLst>
                                      </p:cBhvr>
                                      <p:to>
                                        <p:strVal val="visible"/>
                                      </p:to>
                                    </p:set>
                                    <p:animEffect transition="in" filter="fade">
                                      <p:cBhvr>
                                        <p:cTn id="52" dur="1000"/>
                                        <p:tgtEl>
                                          <p:spTgt spid="62"/>
                                        </p:tgtEl>
                                      </p:cBhvr>
                                    </p:animEffect>
                                    <p:anim calcmode="lin" valueType="num">
                                      <p:cBhvr>
                                        <p:cTn id="53" dur="1000" fill="hold"/>
                                        <p:tgtEl>
                                          <p:spTgt spid="62"/>
                                        </p:tgtEl>
                                        <p:attrNameLst>
                                          <p:attrName>ppt_x</p:attrName>
                                        </p:attrNameLst>
                                      </p:cBhvr>
                                      <p:tavLst>
                                        <p:tav tm="0">
                                          <p:val>
                                            <p:strVal val="#ppt_x"/>
                                          </p:val>
                                        </p:tav>
                                        <p:tav tm="100000">
                                          <p:val>
                                            <p:strVal val="#ppt_x"/>
                                          </p:val>
                                        </p:tav>
                                      </p:tavLst>
                                    </p:anim>
                                    <p:anim calcmode="lin" valueType="num">
                                      <p:cBhvr>
                                        <p:cTn id="54" dur="1000" fill="hold"/>
                                        <p:tgtEl>
                                          <p:spTgt spid="62"/>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63"/>
                                        </p:tgtEl>
                                        <p:attrNameLst>
                                          <p:attrName>style.visibility</p:attrName>
                                        </p:attrNameLst>
                                      </p:cBhvr>
                                      <p:to>
                                        <p:strVal val="visible"/>
                                      </p:to>
                                    </p:set>
                                    <p:animEffect transition="in" filter="fade">
                                      <p:cBhvr>
                                        <p:cTn id="57" dur="1000"/>
                                        <p:tgtEl>
                                          <p:spTgt spid="63"/>
                                        </p:tgtEl>
                                      </p:cBhvr>
                                    </p:animEffect>
                                    <p:anim calcmode="lin" valueType="num">
                                      <p:cBhvr>
                                        <p:cTn id="58" dur="1000" fill="hold"/>
                                        <p:tgtEl>
                                          <p:spTgt spid="63"/>
                                        </p:tgtEl>
                                        <p:attrNameLst>
                                          <p:attrName>ppt_x</p:attrName>
                                        </p:attrNameLst>
                                      </p:cBhvr>
                                      <p:tavLst>
                                        <p:tav tm="0">
                                          <p:val>
                                            <p:strVal val="#ppt_x"/>
                                          </p:val>
                                        </p:tav>
                                        <p:tav tm="100000">
                                          <p:val>
                                            <p:strVal val="#ppt_x"/>
                                          </p:val>
                                        </p:tav>
                                      </p:tavLst>
                                    </p:anim>
                                    <p:anim calcmode="lin" valueType="num">
                                      <p:cBhvr>
                                        <p:cTn id="59" dur="1000" fill="hold"/>
                                        <p:tgtEl>
                                          <p:spTgt spid="63"/>
                                        </p:tgtEl>
                                        <p:attrNameLst>
                                          <p:attrName>ppt_y</p:attrName>
                                        </p:attrNameLst>
                                      </p:cBhvr>
                                      <p:tavLst>
                                        <p:tav tm="0">
                                          <p:val>
                                            <p:strVal val="#ppt_y+.1"/>
                                          </p:val>
                                        </p:tav>
                                        <p:tav tm="100000">
                                          <p:val>
                                            <p:strVal val="#ppt_y"/>
                                          </p:val>
                                        </p:tav>
                                      </p:tavLst>
                                    </p:anim>
                                  </p:childTnLst>
                                </p:cTn>
                              </p:par>
                              <p:par>
                                <p:cTn id="60" presetID="42" presetClass="entr" presetSubtype="0" fill="hold" nodeType="withEffect">
                                  <p:stCondLst>
                                    <p:cond delay="0"/>
                                  </p:stCondLst>
                                  <p:childTnLst>
                                    <p:set>
                                      <p:cBhvr>
                                        <p:cTn id="61" dur="1" fill="hold">
                                          <p:stCondLst>
                                            <p:cond delay="0"/>
                                          </p:stCondLst>
                                        </p:cTn>
                                        <p:tgtEl>
                                          <p:spTgt spid="64"/>
                                        </p:tgtEl>
                                        <p:attrNameLst>
                                          <p:attrName>style.visibility</p:attrName>
                                        </p:attrNameLst>
                                      </p:cBhvr>
                                      <p:to>
                                        <p:strVal val="visible"/>
                                      </p:to>
                                    </p:set>
                                    <p:animEffect transition="in" filter="fade">
                                      <p:cBhvr>
                                        <p:cTn id="62" dur="1000"/>
                                        <p:tgtEl>
                                          <p:spTgt spid="64"/>
                                        </p:tgtEl>
                                      </p:cBhvr>
                                    </p:animEffect>
                                    <p:anim calcmode="lin" valueType="num">
                                      <p:cBhvr>
                                        <p:cTn id="63" dur="1000" fill="hold"/>
                                        <p:tgtEl>
                                          <p:spTgt spid="64"/>
                                        </p:tgtEl>
                                        <p:attrNameLst>
                                          <p:attrName>ppt_x</p:attrName>
                                        </p:attrNameLst>
                                      </p:cBhvr>
                                      <p:tavLst>
                                        <p:tav tm="0">
                                          <p:val>
                                            <p:strVal val="#ppt_x"/>
                                          </p:val>
                                        </p:tav>
                                        <p:tav tm="100000">
                                          <p:val>
                                            <p:strVal val="#ppt_x"/>
                                          </p:val>
                                        </p:tav>
                                      </p:tavLst>
                                    </p:anim>
                                    <p:anim calcmode="lin" valueType="num">
                                      <p:cBhvr>
                                        <p:cTn id="64" dur="1000" fill="hold"/>
                                        <p:tgtEl>
                                          <p:spTgt spid="64"/>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65"/>
                                        </p:tgtEl>
                                        <p:attrNameLst>
                                          <p:attrName>style.visibility</p:attrName>
                                        </p:attrNameLst>
                                      </p:cBhvr>
                                      <p:to>
                                        <p:strVal val="visible"/>
                                      </p:to>
                                    </p:set>
                                    <p:animEffect transition="in" filter="fade">
                                      <p:cBhvr>
                                        <p:cTn id="67" dur="1000"/>
                                        <p:tgtEl>
                                          <p:spTgt spid="65"/>
                                        </p:tgtEl>
                                      </p:cBhvr>
                                    </p:animEffect>
                                    <p:anim calcmode="lin" valueType="num">
                                      <p:cBhvr>
                                        <p:cTn id="68" dur="1000" fill="hold"/>
                                        <p:tgtEl>
                                          <p:spTgt spid="65"/>
                                        </p:tgtEl>
                                        <p:attrNameLst>
                                          <p:attrName>ppt_x</p:attrName>
                                        </p:attrNameLst>
                                      </p:cBhvr>
                                      <p:tavLst>
                                        <p:tav tm="0">
                                          <p:val>
                                            <p:strVal val="#ppt_x"/>
                                          </p:val>
                                        </p:tav>
                                        <p:tav tm="100000">
                                          <p:val>
                                            <p:strVal val="#ppt_x"/>
                                          </p:val>
                                        </p:tav>
                                      </p:tavLst>
                                    </p:anim>
                                    <p:anim calcmode="lin" valueType="num">
                                      <p:cBhvr>
                                        <p:cTn id="69" dur="1000" fill="hold"/>
                                        <p:tgtEl>
                                          <p:spTgt spid="65"/>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childTnLst>
                                    <p:set>
                                      <p:cBhvr>
                                        <p:cTn id="71" dur="1" fill="hold">
                                          <p:stCondLst>
                                            <p:cond delay="0"/>
                                          </p:stCondLst>
                                        </p:cTn>
                                        <p:tgtEl>
                                          <p:spTgt spid="66"/>
                                        </p:tgtEl>
                                        <p:attrNameLst>
                                          <p:attrName>style.visibility</p:attrName>
                                        </p:attrNameLst>
                                      </p:cBhvr>
                                      <p:to>
                                        <p:strVal val="visible"/>
                                      </p:to>
                                    </p:set>
                                    <p:animEffect transition="in" filter="fade">
                                      <p:cBhvr>
                                        <p:cTn id="72" dur="1000"/>
                                        <p:tgtEl>
                                          <p:spTgt spid="66"/>
                                        </p:tgtEl>
                                      </p:cBhvr>
                                    </p:animEffect>
                                    <p:anim calcmode="lin" valueType="num">
                                      <p:cBhvr>
                                        <p:cTn id="73" dur="1000" fill="hold"/>
                                        <p:tgtEl>
                                          <p:spTgt spid="66"/>
                                        </p:tgtEl>
                                        <p:attrNameLst>
                                          <p:attrName>ppt_x</p:attrName>
                                        </p:attrNameLst>
                                      </p:cBhvr>
                                      <p:tavLst>
                                        <p:tav tm="0">
                                          <p:val>
                                            <p:strVal val="#ppt_x"/>
                                          </p:val>
                                        </p:tav>
                                        <p:tav tm="100000">
                                          <p:val>
                                            <p:strVal val="#ppt_x"/>
                                          </p:val>
                                        </p:tav>
                                      </p:tavLst>
                                    </p:anim>
                                    <p:anim calcmode="lin" valueType="num">
                                      <p:cBhvr>
                                        <p:cTn id="74" dur="1000" fill="hold"/>
                                        <p:tgtEl>
                                          <p:spTgt spid="66"/>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67"/>
                                        </p:tgtEl>
                                        <p:attrNameLst>
                                          <p:attrName>style.visibility</p:attrName>
                                        </p:attrNameLst>
                                      </p:cBhvr>
                                      <p:to>
                                        <p:strVal val="visible"/>
                                      </p:to>
                                    </p:set>
                                    <p:animEffect transition="in" filter="fade">
                                      <p:cBhvr>
                                        <p:cTn id="77" dur="1000"/>
                                        <p:tgtEl>
                                          <p:spTgt spid="67"/>
                                        </p:tgtEl>
                                      </p:cBhvr>
                                    </p:animEffect>
                                    <p:anim calcmode="lin" valueType="num">
                                      <p:cBhvr>
                                        <p:cTn id="78" dur="1000" fill="hold"/>
                                        <p:tgtEl>
                                          <p:spTgt spid="67"/>
                                        </p:tgtEl>
                                        <p:attrNameLst>
                                          <p:attrName>ppt_x</p:attrName>
                                        </p:attrNameLst>
                                      </p:cBhvr>
                                      <p:tavLst>
                                        <p:tav tm="0">
                                          <p:val>
                                            <p:strVal val="#ppt_x"/>
                                          </p:val>
                                        </p:tav>
                                        <p:tav tm="100000">
                                          <p:val>
                                            <p:strVal val="#ppt_x"/>
                                          </p:val>
                                        </p:tav>
                                      </p:tavLst>
                                    </p:anim>
                                    <p:anim calcmode="lin" valueType="num">
                                      <p:cBhvr>
                                        <p:cTn id="79" dur="1000" fill="hold"/>
                                        <p:tgtEl>
                                          <p:spTgt spid="67"/>
                                        </p:tgtEl>
                                        <p:attrNameLst>
                                          <p:attrName>ppt_y</p:attrName>
                                        </p:attrNameLst>
                                      </p:cBhvr>
                                      <p:tavLst>
                                        <p:tav tm="0">
                                          <p:val>
                                            <p:strVal val="#ppt_y+.1"/>
                                          </p:val>
                                        </p:tav>
                                        <p:tav tm="100000">
                                          <p:val>
                                            <p:strVal val="#ppt_y"/>
                                          </p:val>
                                        </p:tav>
                                      </p:tavLst>
                                    </p:anim>
                                  </p:childTnLst>
                                </p:cTn>
                              </p:par>
                              <p:par>
                                <p:cTn id="80" presetID="42" presetClass="entr" presetSubtype="0" fill="hold" grpId="0" nodeType="withEffect">
                                  <p:stCondLst>
                                    <p:cond delay="0"/>
                                  </p:stCondLst>
                                  <p:childTnLst>
                                    <p:set>
                                      <p:cBhvr>
                                        <p:cTn id="81" dur="1" fill="hold">
                                          <p:stCondLst>
                                            <p:cond delay="0"/>
                                          </p:stCondLst>
                                        </p:cTn>
                                        <p:tgtEl>
                                          <p:spTgt spid="68"/>
                                        </p:tgtEl>
                                        <p:attrNameLst>
                                          <p:attrName>style.visibility</p:attrName>
                                        </p:attrNameLst>
                                      </p:cBhvr>
                                      <p:to>
                                        <p:strVal val="visible"/>
                                      </p:to>
                                    </p:set>
                                    <p:animEffect transition="in" filter="fade">
                                      <p:cBhvr>
                                        <p:cTn id="82" dur="1000"/>
                                        <p:tgtEl>
                                          <p:spTgt spid="68"/>
                                        </p:tgtEl>
                                      </p:cBhvr>
                                    </p:animEffect>
                                    <p:anim calcmode="lin" valueType="num">
                                      <p:cBhvr>
                                        <p:cTn id="83" dur="1000" fill="hold"/>
                                        <p:tgtEl>
                                          <p:spTgt spid="68"/>
                                        </p:tgtEl>
                                        <p:attrNameLst>
                                          <p:attrName>ppt_x</p:attrName>
                                        </p:attrNameLst>
                                      </p:cBhvr>
                                      <p:tavLst>
                                        <p:tav tm="0">
                                          <p:val>
                                            <p:strVal val="#ppt_x"/>
                                          </p:val>
                                        </p:tav>
                                        <p:tav tm="100000">
                                          <p:val>
                                            <p:strVal val="#ppt_x"/>
                                          </p:val>
                                        </p:tav>
                                      </p:tavLst>
                                    </p:anim>
                                    <p:anim calcmode="lin" valueType="num">
                                      <p:cBhvr>
                                        <p:cTn id="84" dur="1000" fill="hold"/>
                                        <p:tgtEl>
                                          <p:spTgt spid="68"/>
                                        </p:tgtEl>
                                        <p:attrNameLst>
                                          <p:attrName>ppt_y</p:attrName>
                                        </p:attrNameLst>
                                      </p:cBhvr>
                                      <p:tavLst>
                                        <p:tav tm="0">
                                          <p:val>
                                            <p:strVal val="#ppt_y+.1"/>
                                          </p:val>
                                        </p:tav>
                                        <p:tav tm="100000">
                                          <p:val>
                                            <p:strVal val="#ppt_y"/>
                                          </p:val>
                                        </p:tav>
                                      </p:tavLst>
                                    </p:anim>
                                  </p:childTnLst>
                                </p:cTn>
                              </p:par>
                              <p:par>
                                <p:cTn id="85" presetID="42" presetClass="entr" presetSubtype="0" fill="hold" grpId="0" nodeType="withEffect">
                                  <p:stCondLst>
                                    <p:cond delay="0"/>
                                  </p:stCondLst>
                                  <p:childTnLst>
                                    <p:set>
                                      <p:cBhvr>
                                        <p:cTn id="86" dur="1" fill="hold">
                                          <p:stCondLst>
                                            <p:cond delay="0"/>
                                          </p:stCondLst>
                                        </p:cTn>
                                        <p:tgtEl>
                                          <p:spTgt spid="69"/>
                                        </p:tgtEl>
                                        <p:attrNameLst>
                                          <p:attrName>style.visibility</p:attrName>
                                        </p:attrNameLst>
                                      </p:cBhvr>
                                      <p:to>
                                        <p:strVal val="visible"/>
                                      </p:to>
                                    </p:set>
                                    <p:animEffect transition="in" filter="fade">
                                      <p:cBhvr>
                                        <p:cTn id="87" dur="1000"/>
                                        <p:tgtEl>
                                          <p:spTgt spid="69"/>
                                        </p:tgtEl>
                                      </p:cBhvr>
                                    </p:animEffect>
                                    <p:anim calcmode="lin" valueType="num">
                                      <p:cBhvr>
                                        <p:cTn id="88" dur="1000" fill="hold"/>
                                        <p:tgtEl>
                                          <p:spTgt spid="69"/>
                                        </p:tgtEl>
                                        <p:attrNameLst>
                                          <p:attrName>ppt_x</p:attrName>
                                        </p:attrNameLst>
                                      </p:cBhvr>
                                      <p:tavLst>
                                        <p:tav tm="0">
                                          <p:val>
                                            <p:strVal val="#ppt_x"/>
                                          </p:val>
                                        </p:tav>
                                        <p:tav tm="100000">
                                          <p:val>
                                            <p:strVal val="#ppt_x"/>
                                          </p:val>
                                        </p:tav>
                                      </p:tavLst>
                                    </p:anim>
                                    <p:anim calcmode="lin" valueType="num">
                                      <p:cBhvr>
                                        <p:cTn id="89" dur="1000" fill="hold"/>
                                        <p:tgtEl>
                                          <p:spTgt spid="69"/>
                                        </p:tgtEl>
                                        <p:attrNameLst>
                                          <p:attrName>ppt_y</p:attrName>
                                        </p:attrNameLst>
                                      </p:cBhvr>
                                      <p:tavLst>
                                        <p:tav tm="0">
                                          <p:val>
                                            <p:strVal val="#ppt_y+.1"/>
                                          </p:val>
                                        </p:tav>
                                        <p:tav tm="100000">
                                          <p:val>
                                            <p:strVal val="#ppt_y"/>
                                          </p:val>
                                        </p:tav>
                                      </p:tavLst>
                                    </p:anim>
                                  </p:childTnLst>
                                </p:cTn>
                              </p:par>
                              <p:par>
                                <p:cTn id="90" presetID="42" presetClass="entr" presetSubtype="0" fill="hold" grpId="0" nodeType="withEffect">
                                  <p:stCondLst>
                                    <p:cond delay="0"/>
                                  </p:stCondLst>
                                  <p:childTnLst>
                                    <p:set>
                                      <p:cBhvr>
                                        <p:cTn id="91" dur="1" fill="hold">
                                          <p:stCondLst>
                                            <p:cond delay="0"/>
                                          </p:stCondLst>
                                        </p:cTn>
                                        <p:tgtEl>
                                          <p:spTgt spid="70"/>
                                        </p:tgtEl>
                                        <p:attrNameLst>
                                          <p:attrName>style.visibility</p:attrName>
                                        </p:attrNameLst>
                                      </p:cBhvr>
                                      <p:to>
                                        <p:strVal val="visible"/>
                                      </p:to>
                                    </p:set>
                                    <p:animEffect transition="in" filter="fade">
                                      <p:cBhvr>
                                        <p:cTn id="92" dur="1000"/>
                                        <p:tgtEl>
                                          <p:spTgt spid="70"/>
                                        </p:tgtEl>
                                      </p:cBhvr>
                                    </p:animEffect>
                                    <p:anim calcmode="lin" valueType="num">
                                      <p:cBhvr>
                                        <p:cTn id="93" dur="1000" fill="hold"/>
                                        <p:tgtEl>
                                          <p:spTgt spid="70"/>
                                        </p:tgtEl>
                                        <p:attrNameLst>
                                          <p:attrName>ppt_x</p:attrName>
                                        </p:attrNameLst>
                                      </p:cBhvr>
                                      <p:tavLst>
                                        <p:tav tm="0">
                                          <p:val>
                                            <p:strVal val="#ppt_x"/>
                                          </p:val>
                                        </p:tav>
                                        <p:tav tm="100000">
                                          <p:val>
                                            <p:strVal val="#ppt_x"/>
                                          </p:val>
                                        </p:tav>
                                      </p:tavLst>
                                    </p:anim>
                                    <p:anim calcmode="lin" valueType="num">
                                      <p:cBhvr>
                                        <p:cTn id="94" dur="1000" fill="hold"/>
                                        <p:tgtEl>
                                          <p:spTgt spid="70"/>
                                        </p:tgtEl>
                                        <p:attrNameLst>
                                          <p:attrName>ppt_y</p:attrName>
                                        </p:attrNameLst>
                                      </p:cBhvr>
                                      <p:tavLst>
                                        <p:tav tm="0">
                                          <p:val>
                                            <p:strVal val="#ppt_y+.1"/>
                                          </p:val>
                                        </p:tav>
                                        <p:tav tm="100000">
                                          <p:val>
                                            <p:strVal val="#ppt_y"/>
                                          </p:val>
                                        </p:tav>
                                      </p:tavLst>
                                    </p:anim>
                                  </p:childTnLst>
                                </p:cTn>
                              </p:par>
                              <p:par>
                                <p:cTn id="95" presetID="42" presetClass="entr" presetSubtype="0" fill="hold" grpId="0" nodeType="withEffect">
                                  <p:stCondLst>
                                    <p:cond delay="0"/>
                                  </p:stCondLst>
                                  <p:childTnLst>
                                    <p:set>
                                      <p:cBhvr>
                                        <p:cTn id="96" dur="1" fill="hold">
                                          <p:stCondLst>
                                            <p:cond delay="0"/>
                                          </p:stCondLst>
                                        </p:cTn>
                                        <p:tgtEl>
                                          <p:spTgt spid="71"/>
                                        </p:tgtEl>
                                        <p:attrNameLst>
                                          <p:attrName>style.visibility</p:attrName>
                                        </p:attrNameLst>
                                      </p:cBhvr>
                                      <p:to>
                                        <p:strVal val="visible"/>
                                      </p:to>
                                    </p:set>
                                    <p:animEffect transition="in" filter="fade">
                                      <p:cBhvr>
                                        <p:cTn id="97" dur="1000"/>
                                        <p:tgtEl>
                                          <p:spTgt spid="71"/>
                                        </p:tgtEl>
                                      </p:cBhvr>
                                    </p:animEffect>
                                    <p:anim calcmode="lin" valueType="num">
                                      <p:cBhvr>
                                        <p:cTn id="98" dur="1000" fill="hold"/>
                                        <p:tgtEl>
                                          <p:spTgt spid="71"/>
                                        </p:tgtEl>
                                        <p:attrNameLst>
                                          <p:attrName>ppt_x</p:attrName>
                                        </p:attrNameLst>
                                      </p:cBhvr>
                                      <p:tavLst>
                                        <p:tav tm="0">
                                          <p:val>
                                            <p:strVal val="#ppt_x"/>
                                          </p:val>
                                        </p:tav>
                                        <p:tav tm="100000">
                                          <p:val>
                                            <p:strVal val="#ppt_x"/>
                                          </p:val>
                                        </p:tav>
                                      </p:tavLst>
                                    </p:anim>
                                    <p:anim calcmode="lin" valueType="num">
                                      <p:cBhvr>
                                        <p:cTn id="99" dur="1000" fill="hold"/>
                                        <p:tgtEl>
                                          <p:spTgt spid="71"/>
                                        </p:tgtEl>
                                        <p:attrNameLst>
                                          <p:attrName>ppt_y</p:attrName>
                                        </p:attrNameLst>
                                      </p:cBhvr>
                                      <p:tavLst>
                                        <p:tav tm="0">
                                          <p:val>
                                            <p:strVal val="#ppt_y+.1"/>
                                          </p:val>
                                        </p:tav>
                                        <p:tav tm="100000">
                                          <p:val>
                                            <p:strVal val="#ppt_y"/>
                                          </p:val>
                                        </p:tav>
                                      </p:tavLst>
                                    </p:anim>
                                  </p:childTnLst>
                                </p:cTn>
                              </p:par>
                              <p:par>
                                <p:cTn id="100" presetID="42" presetClass="entr" presetSubtype="0" fill="hold" grpId="0" nodeType="withEffect">
                                  <p:stCondLst>
                                    <p:cond delay="0"/>
                                  </p:stCondLst>
                                  <p:childTnLst>
                                    <p:set>
                                      <p:cBhvr>
                                        <p:cTn id="101" dur="1" fill="hold">
                                          <p:stCondLst>
                                            <p:cond delay="0"/>
                                          </p:stCondLst>
                                        </p:cTn>
                                        <p:tgtEl>
                                          <p:spTgt spid="72"/>
                                        </p:tgtEl>
                                        <p:attrNameLst>
                                          <p:attrName>style.visibility</p:attrName>
                                        </p:attrNameLst>
                                      </p:cBhvr>
                                      <p:to>
                                        <p:strVal val="visible"/>
                                      </p:to>
                                    </p:set>
                                    <p:animEffect transition="in" filter="fade">
                                      <p:cBhvr>
                                        <p:cTn id="102" dur="1000"/>
                                        <p:tgtEl>
                                          <p:spTgt spid="72"/>
                                        </p:tgtEl>
                                      </p:cBhvr>
                                    </p:animEffect>
                                    <p:anim calcmode="lin" valueType="num">
                                      <p:cBhvr>
                                        <p:cTn id="103" dur="1000" fill="hold"/>
                                        <p:tgtEl>
                                          <p:spTgt spid="72"/>
                                        </p:tgtEl>
                                        <p:attrNameLst>
                                          <p:attrName>ppt_x</p:attrName>
                                        </p:attrNameLst>
                                      </p:cBhvr>
                                      <p:tavLst>
                                        <p:tav tm="0">
                                          <p:val>
                                            <p:strVal val="#ppt_x"/>
                                          </p:val>
                                        </p:tav>
                                        <p:tav tm="100000">
                                          <p:val>
                                            <p:strVal val="#ppt_x"/>
                                          </p:val>
                                        </p:tav>
                                      </p:tavLst>
                                    </p:anim>
                                    <p:anim calcmode="lin" valueType="num">
                                      <p:cBhvr>
                                        <p:cTn id="104" dur="1000" fill="hold"/>
                                        <p:tgtEl>
                                          <p:spTgt spid="72"/>
                                        </p:tgtEl>
                                        <p:attrNameLst>
                                          <p:attrName>ppt_y</p:attrName>
                                        </p:attrNameLst>
                                      </p:cBhvr>
                                      <p:tavLst>
                                        <p:tav tm="0">
                                          <p:val>
                                            <p:strVal val="#ppt_y+.1"/>
                                          </p:val>
                                        </p:tav>
                                        <p:tav tm="100000">
                                          <p:val>
                                            <p:strVal val="#ppt_y"/>
                                          </p:val>
                                        </p:tav>
                                      </p:tavLst>
                                    </p:anim>
                                  </p:childTnLst>
                                </p:cTn>
                              </p:par>
                              <p:par>
                                <p:cTn id="105" presetID="42" presetClass="entr" presetSubtype="0" fill="hold" grpId="0" nodeType="withEffect">
                                  <p:stCondLst>
                                    <p:cond delay="0"/>
                                  </p:stCondLst>
                                  <p:childTnLst>
                                    <p:set>
                                      <p:cBhvr>
                                        <p:cTn id="106" dur="1" fill="hold">
                                          <p:stCondLst>
                                            <p:cond delay="0"/>
                                          </p:stCondLst>
                                        </p:cTn>
                                        <p:tgtEl>
                                          <p:spTgt spid="73"/>
                                        </p:tgtEl>
                                        <p:attrNameLst>
                                          <p:attrName>style.visibility</p:attrName>
                                        </p:attrNameLst>
                                      </p:cBhvr>
                                      <p:to>
                                        <p:strVal val="visible"/>
                                      </p:to>
                                    </p:set>
                                    <p:animEffect transition="in" filter="fade">
                                      <p:cBhvr>
                                        <p:cTn id="107" dur="1000"/>
                                        <p:tgtEl>
                                          <p:spTgt spid="73"/>
                                        </p:tgtEl>
                                      </p:cBhvr>
                                    </p:animEffect>
                                    <p:anim calcmode="lin" valueType="num">
                                      <p:cBhvr>
                                        <p:cTn id="108" dur="1000" fill="hold"/>
                                        <p:tgtEl>
                                          <p:spTgt spid="73"/>
                                        </p:tgtEl>
                                        <p:attrNameLst>
                                          <p:attrName>ppt_x</p:attrName>
                                        </p:attrNameLst>
                                      </p:cBhvr>
                                      <p:tavLst>
                                        <p:tav tm="0">
                                          <p:val>
                                            <p:strVal val="#ppt_x"/>
                                          </p:val>
                                        </p:tav>
                                        <p:tav tm="100000">
                                          <p:val>
                                            <p:strVal val="#ppt_x"/>
                                          </p:val>
                                        </p:tav>
                                      </p:tavLst>
                                    </p:anim>
                                    <p:anim calcmode="lin" valueType="num">
                                      <p:cBhvr>
                                        <p:cTn id="109" dur="1000" fill="hold"/>
                                        <p:tgtEl>
                                          <p:spTgt spid="73"/>
                                        </p:tgtEl>
                                        <p:attrNameLst>
                                          <p:attrName>ppt_y</p:attrName>
                                        </p:attrNameLst>
                                      </p:cBhvr>
                                      <p:tavLst>
                                        <p:tav tm="0">
                                          <p:val>
                                            <p:strVal val="#ppt_y+.1"/>
                                          </p:val>
                                        </p:tav>
                                        <p:tav tm="100000">
                                          <p:val>
                                            <p:strVal val="#ppt_y"/>
                                          </p:val>
                                        </p:tav>
                                      </p:tavLst>
                                    </p:anim>
                                  </p:childTnLst>
                                </p:cTn>
                              </p:par>
                              <p:par>
                                <p:cTn id="110" presetID="42" presetClass="entr" presetSubtype="0" fill="hold" grpId="0" nodeType="withEffect">
                                  <p:stCondLst>
                                    <p:cond delay="0"/>
                                  </p:stCondLst>
                                  <p:childTnLst>
                                    <p:set>
                                      <p:cBhvr>
                                        <p:cTn id="111" dur="1" fill="hold">
                                          <p:stCondLst>
                                            <p:cond delay="0"/>
                                          </p:stCondLst>
                                        </p:cTn>
                                        <p:tgtEl>
                                          <p:spTgt spid="74"/>
                                        </p:tgtEl>
                                        <p:attrNameLst>
                                          <p:attrName>style.visibility</p:attrName>
                                        </p:attrNameLst>
                                      </p:cBhvr>
                                      <p:to>
                                        <p:strVal val="visible"/>
                                      </p:to>
                                    </p:set>
                                    <p:animEffect transition="in" filter="fade">
                                      <p:cBhvr>
                                        <p:cTn id="112" dur="1000"/>
                                        <p:tgtEl>
                                          <p:spTgt spid="74"/>
                                        </p:tgtEl>
                                      </p:cBhvr>
                                    </p:animEffect>
                                    <p:anim calcmode="lin" valueType="num">
                                      <p:cBhvr>
                                        <p:cTn id="113" dur="1000" fill="hold"/>
                                        <p:tgtEl>
                                          <p:spTgt spid="74"/>
                                        </p:tgtEl>
                                        <p:attrNameLst>
                                          <p:attrName>ppt_x</p:attrName>
                                        </p:attrNameLst>
                                      </p:cBhvr>
                                      <p:tavLst>
                                        <p:tav tm="0">
                                          <p:val>
                                            <p:strVal val="#ppt_x"/>
                                          </p:val>
                                        </p:tav>
                                        <p:tav tm="100000">
                                          <p:val>
                                            <p:strVal val="#ppt_x"/>
                                          </p:val>
                                        </p:tav>
                                      </p:tavLst>
                                    </p:anim>
                                    <p:anim calcmode="lin" valueType="num">
                                      <p:cBhvr>
                                        <p:cTn id="114" dur="1000" fill="hold"/>
                                        <p:tgtEl>
                                          <p:spTgt spid="74"/>
                                        </p:tgtEl>
                                        <p:attrNameLst>
                                          <p:attrName>ppt_y</p:attrName>
                                        </p:attrNameLst>
                                      </p:cBhvr>
                                      <p:tavLst>
                                        <p:tav tm="0">
                                          <p:val>
                                            <p:strVal val="#ppt_y+.1"/>
                                          </p:val>
                                        </p:tav>
                                        <p:tav tm="100000">
                                          <p:val>
                                            <p:strVal val="#ppt_y"/>
                                          </p:val>
                                        </p:tav>
                                      </p:tavLst>
                                    </p:anim>
                                  </p:childTnLst>
                                </p:cTn>
                              </p:par>
                              <p:par>
                                <p:cTn id="115" presetID="42" presetClass="entr" presetSubtype="0" fill="hold" grpId="0" nodeType="withEffect">
                                  <p:stCondLst>
                                    <p:cond delay="0"/>
                                  </p:stCondLst>
                                  <p:childTnLst>
                                    <p:set>
                                      <p:cBhvr>
                                        <p:cTn id="116" dur="1" fill="hold">
                                          <p:stCondLst>
                                            <p:cond delay="0"/>
                                          </p:stCondLst>
                                        </p:cTn>
                                        <p:tgtEl>
                                          <p:spTgt spid="75"/>
                                        </p:tgtEl>
                                        <p:attrNameLst>
                                          <p:attrName>style.visibility</p:attrName>
                                        </p:attrNameLst>
                                      </p:cBhvr>
                                      <p:to>
                                        <p:strVal val="visible"/>
                                      </p:to>
                                    </p:set>
                                    <p:animEffect transition="in" filter="fade">
                                      <p:cBhvr>
                                        <p:cTn id="117" dur="1000"/>
                                        <p:tgtEl>
                                          <p:spTgt spid="75"/>
                                        </p:tgtEl>
                                      </p:cBhvr>
                                    </p:animEffect>
                                    <p:anim calcmode="lin" valueType="num">
                                      <p:cBhvr>
                                        <p:cTn id="118" dur="1000" fill="hold"/>
                                        <p:tgtEl>
                                          <p:spTgt spid="75"/>
                                        </p:tgtEl>
                                        <p:attrNameLst>
                                          <p:attrName>ppt_x</p:attrName>
                                        </p:attrNameLst>
                                      </p:cBhvr>
                                      <p:tavLst>
                                        <p:tav tm="0">
                                          <p:val>
                                            <p:strVal val="#ppt_x"/>
                                          </p:val>
                                        </p:tav>
                                        <p:tav tm="100000">
                                          <p:val>
                                            <p:strVal val="#ppt_x"/>
                                          </p:val>
                                        </p:tav>
                                      </p:tavLst>
                                    </p:anim>
                                    <p:anim calcmode="lin" valueType="num">
                                      <p:cBhvr>
                                        <p:cTn id="119" dur="1000" fill="hold"/>
                                        <p:tgtEl>
                                          <p:spTgt spid="75"/>
                                        </p:tgtEl>
                                        <p:attrNameLst>
                                          <p:attrName>ppt_y</p:attrName>
                                        </p:attrNameLst>
                                      </p:cBhvr>
                                      <p:tavLst>
                                        <p:tav tm="0">
                                          <p:val>
                                            <p:strVal val="#ppt_y+.1"/>
                                          </p:val>
                                        </p:tav>
                                        <p:tav tm="100000">
                                          <p:val>
                                            <p:strVal val="#ppt_y"/>
                                          </p:val>
                                        </p:tav>
                                      </p:tavLst>
                                    </p:anim>
                                  </p:childTnLst>
                                </p:cTn>
                              </p:par>
                              <p:par>
                                <p:cTn id="120" presetID="42" presetClass="entr" presetSubtype="0" fill="hold" grpId="0" nodeType="withEffect">
                                  <p:stCondLst>
                                    <p:cond delay="0"/>
                                  </p:stCondLst>
                                  <p:childTnLst>
                                    <p:set>
                                      <p:cBhvr>
                                        <p:cTn id="121" dur="1" fill="hold">
                                          <p:stCondLst>
                                            <p:cond delay="0"/>
                                          </p:stCondLst>
                                        </p:cTn>
                                        <p:tgtEl>
                                          <p:spTgt spid="76"/>
                                        </p:tgtEl>
                                        <p:attrNameLst>
                                          <p:attrName>style.visibility</p:attrName>
                                        </p:attrNameLst>
                                      </p:cBhvr>
                                      <p:to>
                                        <p:strVal val="visible"/>
                                      </p:to>
                                    </p:set>
                                    <p:animEffect transition="in" filter="fade">
                                      <p:cBhvr>
                                        <p:cTn id="122" dur="1000"/>
                                        <p:tgtEl>
                                          <p:spTgt spid="76"/>
                                        </p:tgtEl>
                                      </p:cBhvr>
                                    </p:animEffect>
                                    <p:anim calcmode="lin" valueType="num">
                                      <p:cBhvr>
                                        <p:cTn id="123" dur="1000" fill="hold"/>
                                        <p:tgtEl>
                                          <p:spTgt spid="76"/>
                                        </p:tgtEl>
                                        <p:attrNameLst>
                                          <p:attrName>ppt_x</p:attrName>
                                        </p:attrNameLst>
                                      </p:cBhvr>
                                      <p:tavLst>
                                        <p:tav tm="0">
                                          <p:val>
                                            <p:strVal val="#ppt_x"/>
                                          </p:val>
                                        </p:tav>
                                        <p:tav tm="100000">
                                          <p:val>
                                            <p:strVal val="#ppt_x"/>
                                          </p:val>
                                        </p:tav>
                                      </p:tavLst>
                                    </p:anim>
                                    <p:anim calcmode="lin" valueType="num">
                                      <p:cBhvr>
                                        <p:cTn id="124" dur="1000" fill="hold"/>
                                        <p:tgtEl>
                                          <p:spTgt spid="76"/>
                                        </p:tgtEl>
                                        <p:attrNameLst>
                                          <p:attrName>ppt_y</p:attrName>
                                        </p:attrNameLst>
                                      </p:cBhvr>
                                      <p:tavLst>
                                        <p:tav tm="0">
                                          <p:val>
                                            <p:strVal val="#ppt_y+.1"/>
                                          </p:val>
                                        </p:tav>
                                        <p:tav tm="100000">
                                          <p:val>
                                            <p:strVal val="#ppt_y"/>
                                          </p:val>
                                        </p:tav>
                                      </p:tavLst>
                                    </p:anim>
                                  </p:childTnLst>
                                </p:cTn>
                              </p:par>
                              <p:par>
                                <p:cTn id="125" presetID="42" presetClass="entr" presetSubtype="0" fill="hold" grpId="0" nodeType="withEffect">
                                  <p:stCondLst>
                                    <p:cond delay="0"/>
                                  </p:stCondLst>
                                  <p:childTnLst>
                                    <p:set>
                                      <p:cBhvr>
                                        <p:cTn id="126" dur="1" fill="hold">
                                          <p:stCondLst>
                                            <p:cond delay="0"/>
                                          </p:stCondLst>
                                        </p:cTn>
                                        <p:tgtEl>
                                          <p:spTgt spid="77"/>
                                        </p:tgtEl>
                                        <p:attrNameLst>
                                          <p:attrName>style.visibility</p:attrName>
                                        </p:attrNameLst>
                                      </p:cBhvr>
                                      <p:to>
                                        <p:strVal val="visible"/>
                                      </p:to>
                                    </p:set>
                                    <p:animEffect transition="in" filter="fade">
                                      <p:cBhvr>
                                        <p:cTn id="127" dur="1000"/>
                                        <p:tgtEl>
                                          <p:spTgt spid="77"/>
                                        </p:tgtEl>
                                      </p:cBhvr>
                                    </p:animEffect>
                                    <p:anim calcmode="lin" valueType="num">
                                      <p:cBhvr>
                                        <p:cTn id="128" dur="1000" fill="hold"/>
                                        <p:tgtEl>
                                          <p:spTgt spid="77"/>
                                        </p:tgtEl>
                                        <p:attrNameLst>
                                          <p:attrName>ppt_x</p:attrName>
                                        </p:attrNameLst>
                                      </p:cBhvr>
                                      <p:tavLst>
                                        <p:tav tm="0">
                                          <p:val>
                                            <p:strVal val="#ppt_x"/>
                                          </p:val>
                                        </p:tav>
                                        <p:tav tm="100000">
                                          <p:val>
                                            <p:strVal val="#ppt_x"/>
                                          </p:val>
                                        </p:tav>
                                      </p:tavLst>
                                    </p:anim>
                                    <p:anim calcmode="lin" valueType="num">
                                      <p:cBhvr>
                                        <p:cTn id="129" dur="1000" fill="hold"/>
                                        <p:tgtEl>
                                          <p:spTgt spid="77"/>
                                        </p:tgtEl>
                                        <p:attrNameLst>
                                          <p:attrName>ppt_y</p:attrName>
                                        </p:attrNameLst>
                                      </p:cBhvr>
                                      <p:tavLst>
                                        <p:tav tm="0">
                                          <p:val>
                                            <p:strVal val="#ppt_y+.1"/>
                                          </p:val>
                                        </p:tav>
                                        <p:tav tm="100000">
                                          <p:val>
                                            <p:strVal val="#ppt_y"/>
                                          </p:val>
                                        </p:tav>
                                      </p:tavLst>
                                    </p:anim>
                                  </p:childTnLst>
                                </p:cTn>
                              </p:par>
                              <p:par>
                                <p:cTn id="130" presetID="42" presetClass="entr" presetSubtype="0" fill="hold" grpId="0" nodeType="withEffect">
                                  <p:stCondLst>
                                    <p:cond delay="0"/>
                                  </p:stCondLst>
                                  <p:childTnLst>
                                    <p:set>
                                      <p:cBhvr>
                                        <p:cTn id="131" dur="1" fill="hold">
                                          <p:stCondLst>
                                            <p:cond delay="0"/>
                                          </p:stCondLst>
                                        </p:cTn>
                                        <p:tgtEl>
                                          <p:spTgt spid="78"/>
                                        </p:tgtEl>
                                        <p:attrNameLst>
                                          <p:attrName>style.visibility</p:attrName>
                                        </p:attrNameLst>
                                      </p:cBhvr>
                                      <p:to>
                                        <p:strVal val="visible"/>
                                      </p:to>
                                    </p:set>
                                    <p:animEffect transition="in" filter="fade">
                                      <p:cBhvr>
                                        <p:cTn id="132" dur="1000"/>
                                        <p:tgtEl>
                                          <p:spTgt spid="78"/>
                                        </p:tgtEl>
                                      </p:cBhvr>
                                    </p:animEffect>
                                    <p:anim calcmode="lin" valueType="num">
                                      <p:cBhvr>
                                        <p:cTn id="133" dur="1000" fill="hold"/>
                                        <p:tgtEl>
                                          <p:spTgt spid="78"/>
                                        </p:tgtEl>
                                        <p:attrNameLst>
                                          <p:attrName>ppt_x</p:attrName>
                                        </p:attrNameLst>
                                      </p:cBhvr>
                                      <p:tavLst>
                                        <p:tav tm="0">
                                          <p:val>
                                            <p:strVal val="#ppt_x"/>
                                          </p:val>
                                        </p:tav>
                                        <p:tav tm="100000">
                                          <p:val>
                                            <p:strVal val="#ppt_x"/>
                                          </p:val>
                                        </p:tav>
                                      </p:tavLst>
                                    </p:anim>
                                    <p:anim calcmode="lin" valueType="num">
                                      <p:cBhvr>
                                        <p:cTn id="134" dur="1000" fill="hold"/>
                                        <p:tgtEl>
                                          <p:spTgt spid="78"/>
                                        </p:tgtEl>
                                        <p:attrNameLst>
                                          <p:attrName>ppt_y</p:attrName>
                                        </p:attrNameLst>
                                      </p:cBhvr>
                                      <p:tavLst>
                                        <p:tav tm="0">
                                          <p:val>
                                            <p:strVal val="#ppt_y+.1"/>
                                          </p:val>
                                        </p:tav>
                                        <p:tav tm="100000">
                                          <p:val>
                                            <p:strVal val="#ppt_y"/>
                                          </p:val>
                                        </p:tav>
                                      </p:tavLst>
                                    </p:anim>
                                  </p:childTnLst>
                                </p:cTn>
                              </p:par>
                              <p:par>
                                <p:cTn id="135" presetID="42" presetClass="entr" presetSubtype="0" fill="hold" grpId="0" nodeType="withEffect">
                                  <p:stCondLst>
                                    <p:cond delay="0"/>
                                  </p:stCondLst>
                                  <p:childTnLst>
                                    <p:set>
                                      <p:cBhvr>
                                        <p:cTn id="136" dur="1" fill="hold">
                                          <p:stCondLst>
                                            <p:cond delay="0"/>
                                          </p:stCondLst>
                                        </p:cTn>
                                        <p:tgtEl>
                                          <p:spTgt spid="79"/>
                                        </p:tgtEl>
                                        <p:attrNameLst>
                                          <p:attrName>style.visibility</p:attrName>
                                        </p:attrNameLst>
                                      </p:cBhvr>
                                      <p:to>
                                        <p:strVal val="visible"/>
                                      </p:to>
                                    </p:set>
                                    <p:animEffect transition="in" filter="fade">
                                      <p:cBhvr>
                                        <p:cTn id="137" dur="1000"/>
                                        <p:tgtEl>
                                          <p:spTgt spid="79"/>
                                        </p:tgtEl>
                                      </p:cBhvr>
                                    </p:animEffect>
                                    <p:anim calcmode="lin" valueType="num">
                                      <p:cBhvr>
                                        <p:cTn id="138" dur="1000" fill="hold"/>
                                        <p:tgtEl>
                                          <p:spTgt spid="79"/>
                                        </p:tgtEl>
                                        <p:attrNameLst>
                                          <p:attrName>ppt_x</p:attrName>
                                        </p:attrNameLst>
                                      </p:cBhvr>
                                      <p:tavLst>
                                        <p:tav tm="0">
                                          <p:val>
                                            <p:strVal val="#ppt_x"/>
                                          </p:val>
                                        </p:tav>
                                        <p:tav tm="100000">
                                          <p:val>
                                            <p:strVal val="#ppt_x"/>
                                          </p:val>
                                        </p:tav>
                                      </p:tavLst>
                                    </p:anim>
                                    <p:anim calcmode="lin" valueType="num">
                                      <p:cBhvr>
                                        <p:cTn id="139" dur="1000" fill="hold"/>
                                        <p:tgtEl>
                                          <p:spTgt spid="79"/>
                                        </p:tgtEl>
                                        <p:attrNameLst>
                                          <p:attrName>ppt_y</p:attrName>
                                        </p:attrNameLst>
                                      </p:cBhvr>
                                      <p:tavLst>
                                        <p:tav tm="0">
                                          <p:val>
                                            <p:strVal val="#ppt_y+.1"/>
                                          </p:val>
                                        </p:tav>
                                        <p:tav tm="100000">
                                          <p:val>
                                            <p:strVal val="#ppt_y"/>
                                          </p:val>
                                        </p:tav>
                                      </p:tavLst>
                                    </p:anim>
                                  </p:childTnLst>
                                </p:cTn>
                              </p:par>
                              <p:par>
                                <p:cTn id="140" presetID="42" presetClass="entr" presetSubtype="0" fill="hold" nodeType="withEffect">
                                  <p:stCondLst>
                                    <p:cond delay="0"/>
                                  </p:stCondLst>
                                  <p:childTnLst>
                                    <p:set>
                                      <p:cBhvr>
                                        <p:cTn id="141" dur="1" fill="hold">
                                          <p:stCondLst>
                                            <p:cond delay="0"/>
                                          </p:stCondLst>
                                        </p:cTn>
                                        <p:tgtEl>
                                          <p:spTgt spid="80"/>
                                        </p:tgtEl>
                                        <p:attrNameLst>
                                          <p:attrName>style.visibility</p:attrName>
                                        </p:attrNameLst>
                                      </p:cBhvr>
                                      <p:to>
                                        <p:strVal val="visible"/>
                                      </p:to>
                                    </p:set>
                                    <p:animEffect transition="in" filter="fade">
                                      <p:cBhvr>
                                        <p:cTn id="142" dur="1000"/>
                                        <p:tgtEl>
                                          <p:spTgt spid="80"/>
                                        </p:tgtEl>
                                      </p:cBhvr>
                                    </p:animEffect>
                                    <p:anim calcmode="lin" valueType="num">
                                      <p:cBhvr>
                                        <p:cTn id="143" dur="1000" fill="hold"/>
                                        <p:tgtEl>
                                          <p:spTgt spid="80"/>
                                        </p:tgtEl>
                                        <p:attrNameLst>
                                          <p:attrName>ppt_x</p:attrName>
                                        </p:attrNameLst>
                                      </p:cBhvr>
                                      <p:tavLst>
                                        <p:tav tm="0">
                                          <p:val>
                                            <p:strVal val="#ppt_x"/>
                                          </p:val>
                                        </p:tav>
                                        <p:tav tm="100000">
                                          <p:val>
                                            <p:strVal val="#ppt_x"/>
                                          </p:val>
                                        </p:tav>
                                      </p:tavLst>
                                    </p:anim>
                                    <p:anim calcmode="lin" valueType="num">
                                      <p:cBhvr>
                                        <p:cTn id="144" dur="1000" fill="hold"/>
                                        <p:tgtEl>
                                          <p:spTgt spid="80"/>
                                        </p:tgtEl>
                                        <p:attrNameLst>
                                          <p:attrName>ppt_y</p:attrName>
                                        </p:attrNameLst>
                                      </p:cBhvr>
                                      <p:tavLst>
                                        <p:tav tm="0">
                                          <p:val>
                                            <p:strVal val="#ppt_y+.1"/>
                                          </p:val>
                                        </p:tav>
                                        <p:tav tm="100000">
                                          <p:val>
                                            <p:strVal val="#ppt_y"/>
                                          </p:val>
                                        </p:tav>
                                      </p:tavLst>
                                    </p:anim>
                                  </p:childTnLst>
                                </p:cTn>
                              </p:par>
                              <p:par>
                                <p:cTn id="145" presetID="42" presetClass="entr" presetSubtype="0" fill="hold" nodeType="withEffect">
                                  <p:stCondLst>
                                    <p:cond delay="0"/>
                                  </p:stCondLst>
                                  <p:childTnLst>
                                    <p:set>
                                      <p:cBhvr>
                                        <p:cTn id="146" dur="1" fill="hold">
                                          <p:stCondLst>
                                            <p:cond delay="0"/>
                                          </p:stCondLst>
                                        </p:cTn>
                                        <p:tgtEl>
                                          <p:spTgt spid="81"/>
                                        </p:tgtEl>
                                        <p:attrNameLst>
                                          <p:attrName>style.visibility</p:attrName>
                                        </p:attrNameLst>
                                      </p:cBhvr>
                                      <p:to>
                                        <p:strVal val="visible"/>
                                      </p:to>
                                    </p:set>
                                    <p:animEffect transition="in" filter="fade">
                                      <p:cBhvr>
                                        <p:cTn id="147" dur="1000"/>
                                        <p:tgtEl>
                                          <p:spTgt spid="81"/>
                                        </p:tgtEl>
                                      </p:cBhvr>
                                    </p:animEffect>
                                    <p:anim calcmode="lin" valueType="num">
                                      <p:cBhvr>
                                        <p:cTn id="148" dur="1000" fill="hold"/>
                                        <p:tgtEl>
                                          <p:spTgt spid="81"/>
                                        </p:tgtEl>
                                        <p:attrNameLst>
                                          <p:attrName>ppt_x</p:attrName>
                                        </p:attrNameLst>
                                      </p:cBhvr>
                                      <p:tavLst>
                                        <p:tav tm="0">
                                          <p:val>
                                            <p:strVal val="#ppt_x"/>
                                          </p:val>
                                        </p:tav>
                                        <p:tav tm="100000">
                                          <p:val>
                                            <p:strVal val="#ppt_x"/>
                                          </p:val>
                                        </p:tav>
                                      </p:tavLst>
                                    </p:anim>
                                    <p:anim calcmode="lin" valueType="num">
                                      <p:cBhvr>
                                        <p:cTn id="149" dur="1000" fill="hold"/>
                                        <p:tgtEl>
                                          <p:spTgt spid="81"/>
                                        </p:tgtEl>
                                        <p:attrNameLst>
                                          <p:attrName>ppt_y</p:attrName>
                                        </p:attrNameLst>
                                      </p:cBhvr>
                                      <p:tavLst>
                                        <p:tav tm="0">
                                          <p:val>
                                            <p:strVal val="#ppt_y+.1"/>
                                          </p:val>
                                        </p:tav>
                                        <p:tav tm="100000">
                                          <p:val>
                                            <p:strVal val="#ppt_y"/>
                                          </p:val>
                                        </p:tav>
                                      </p:tavLst>
                                    </p:anim>
                                  </p:childTnLst>
                                </p:cTn>
                              </p:par>
                              <p:par>
                                <p:cTn id="150" presetID="42" presetClass="entr" presetSubtype="0" fill="hold" nodeType="withEffect">
                                  <p:stCondLst>
                                    <p:cond delay="0"/>
                                  </p:stCondLst>
                                  <p:childTnLst>
                                    <p:set>
                                      <p:cBhvr>
                                        <p:cTn id="151" dur="1" fill="hold">
                                          <p:stCondLst>
                                            <p:cond delay="0"/>
                                          </p:stCondLst>
                                        </p:cTn>
                                        <p:tgtEl>
                                          <p:spTgt spid="82"/>
                                        </p:tgtEl>
                                        <p:attrNameLst>
                                          <p:attrName>style.visibility</p:attrName>
                                        </p:attrNameLst>
                                      </p:cBhvr>
                                      <p:to>
                                        <p:strVal val="visible"/>
                                      </p:to>
                                    </p:set>
                                    <p:animEffect transition="in" filter="fade">
                                      <p:cBhvr>
                                        <p:cTn id="152" dur="1000"/>
                                        <p:tgtEl>
                                          <p:spTgt spid="82"/>
                                        </p:tgtEl>
                                      </p:cBhvr>
                                    </p:animEffect>
                                    <p:anim calcmode="lin" valueType="num">
                                      <p:cBhvr>
                                        <p:cTn id="153" dur="1000" fill="hold"/>
                                        <p:tgtEl>
                                          <p:spTgt spid="82"/>
                                        </p:tgtEl>
                                        <p:attrNameLst>
                                          <p:attrName>ppt_x</p:attrName>
                                        </p:attrNameLst>
                                      </p:cBhvr>
                                      <p:tavLst>
                                        <p:tav tm="0">
                                          <p:val>
                                            <p:strVal val="#ppt_x"/>
                                          </p:val>
                                        </p:tav>
                                        <p:tav tm="100000">
                                          <p:val>
                                            <p:strVal val="#ppt_x"/>
                                          </p:val>
                                        </p:tav>
                                      </p:tavLst>
                                    </p:anim>
                                    <p:anim calcmode="lin" valueType="num">
                                      <p:cBhvr>
                                        <p:cTn id="154" dur="1000" fill="hold"/>
                                        <p:tgtEl>
                                          <p:spTgt spid="82"/>
                                        </p:tgtEl>
                                        <p:attrNameLst>
                                          <p:attrName>ppt_y</p:attrName>
                                        </p:attrNameLst>
                                      </p:cBhvr>
                                      <p:tavLst>
                                        <p:tav tm="0">
                                          <p:val>
                                            <p:strVal val="#ppt_y+.1"/>
                                          </p:val>
                                        </p:tav>
                                        <p:tav tm="100000">
                                          <p:val>
                                            <p:strVal val="#ppt_y"/>
                                          </p:val>
                                        </p:tav>
                                      </p:tavLst>
                                    </p:anim>
                                  </p:childTnLst>
                                </p:cTn>
                              </p:par>
                              <p:par>
                                <p:cTn id="155" presetID="42" presetClass="entr" presetSubtype="0" fill="hold" nodeType="withEffect">
                                  <p:stCondLst>
                                    <p:cond delay="0"/>
                                  </p:stCondLst>
                                  <p:childTnLst>
                                    <p:set>
                                      <p:cBhvr>
                                        <p:cTn id="156" dur="1" fill="hold">
                                          <p:stCondLst>
                                            <p:cond delay="0"/>
                                          </p:stCondLst>
                                        </p:cTn>
                                        <p:tgtEl>
                                          <p:spTgt spid="83"/>
                                        </p:tgtEl>
                                        <p:attrNameLst>
                                          <p:attrName>style.visibility</p:attrName>
                                        </p:attrNameLst>
                                      </p:cBhvr>
                                      <p:to>
                                        <p:strVal val="visible"/>
                                      </p:to>
                                    </p:set>
                                    <p:animEffect transition="in" filter="fade">
                                      <p:cBhvr>
                                        <p:cTn id="157" dur="1000"/>
                                        <p:tgtEl>
                                          <p:spTgt spid="83"/>
                                        </p:tgtEl>
                                      </p:cBhvr>
                                    </p:animEffect>
                                    <p:anim calcmode="lin" valueType="num">
                                      <p:cBhvr>
                                        <p:cTn id="158" dur="1000" fill="hold"/>
                                        <p:tgtEl>
                                          <p:spTgt spid="83"/>
                                        </p:tgtEl>
                                        <p:attrNameLst>
                                          <p:attrName>ppt_x</p:attrName>
                                        </p:attrNameLst>
                                      </p:cBhvr>
                                      <p:tavLst>
                                        <p:tav tm="0">
                                          <p:val>
                                            <p:strVal val="#ppt_x"/>
                                          </p:val>
                                        </p:tav>
                                        <p:tav tm="100000">
                                          <p:val>
                                            <p:strVal val="#ppt_x"/>
                                          </p:val>
                                        </p:tav>
                                      </p:tavLst>
                                    </p:anim>
                                    <p:anim calcmode="lin" valueType="num">
                                      <p:cBhvr>
                                        <p:cTn id="159" dur="1000" fill="hold"/>
                                        <p:tgtEl>
                                          <p:spTgt spid="83"/>
                                        </p:tgtEl>
                                        <p:attrNameLst>
                                          <p:attrName>ppt_y</p:attrName>
                                        </p:attrNameLst>
                                      </p:cBhvr>
                                      <p:tavLst>
                                        <p:tav tm="0">
                                          <p:val>
                                            <p:strVal val="#ppt_y+.1"/>
                                          </p:val>
                                        </p:tav>
                                        <p:tav tm="100000">
                                          <p:val>
                                            <p:strVal val="#ppt_y"/>
                                          </p:val>
                                        </p:tav>
                                      </p:tavLst>
                                    </p:anim>
                                  </p:childTnLst>
                                </p:cTn>
                              </p:par>
                              <p:par>
                                <p:cTn id="160" presetID="42" presetClass="entr" presetSubtype="0" fill="hold" nodeType="withEffect">
                                  <p:stCondLst>
                                    <p:cond delay="0"/>
                                  </p:stCondLst>
                                  <p:childTnLst>
                                    <p:set>
                                      <p:cBhvr>
                                        <p:cTn id="161" dur="1" fill="hold">
                                          <p:stCondLst>
                                            <p:cond delay="0"/>
                                          </p:stCondLst>
                                        </p:cTn>
                                        <p:tgtEl>
                                          <p:spTgt spid="84"/>
                                        </p:tgtEl>
                                        <p:attrNameLst>
                                          <p:attrName>style.visibility</p:attrName>
                                        </p:attrNameLst>
                                      </p:cBhvr>
                                      <p:to>
                                        <p:strVal val="visible"/>
                                      </p:to>
                                    </p:set>
                                    <p:animEffect transition="in" filter="fade">
                                      <p:cBhvr>
                                        <p:cTn id="162" dur="1000"/>
                                        <p:tgtEl>
                                          <p:spTgt spid="84"/>
                                        </p:tgtEl>
                                      </p:cBhvr>
                                    </p:animEffect>
                                    <p:anim calcmode="lin" valueType="num">
                                      <p:cBhvr>
                                        <p:cTn id="163" dur="1000" fill="hold"/>
                                        <p:tgtEl>
                                          <p:spTgt spid="84"/>
                                        </p:tgtEl>
                                        <p:attrNameLst>
                                          <p:attrName>ppt_x</p:attrName>
                                        </p:attrNameLst>
                                      </p:cBhvr>
                                      <p:tavLst>
                                        <p:tav tm="0">
                                          <p:val>
                                            <p:strVal val="#ppt_x"/>
                                          </p:val>
                                        </p:tav>
                                        <p:tav tm="100000">
                                          <p:val>
                                            <p:strVal val="#ppt_x"/>
                                          </p:val>
                                        </p:tav>
                                      </p:tavLst>
                                    </p:anim>
                                    <p:anim calcmode="lin" valueType="num">
                                      <p:cBhvr>
                                        <p:cTn id="164" dur="1000" fill="hold"/>
                                        <p:tgtEl>
                                          <p:spTgt spid="84"/>
                                        </p:tgtEl>
                                        <p:attrNameLst>
                                          <p:attrName>ppt_y</p:attrName>
                                        </p:attrNameLst>
                                      </p:cBhvr>
                                      <p:tavLst>
                                        <p:tav tm="0">
                                          <p:val>
                                            <p:strVal val="#ppt_y+.1"/>
                                          </p:val>
                                        </p:tav>
                                        <p:tav tm="100000">
                                          <p:val>
                                            <p:strVal val="#ppt_y"/>
                                          </p:val>
                                        </p:tav>
                                      </p:tavLst>
                                    </p:anim>
                                  </p:childTnLst>
                                </p:cTn>
                              </p:par>
                              <p:par>
                                <p:cTn id="165" presetID="42" presetClass="entr" presetSubtype="0" fill="hold" nodeType="withEffect">
                                  <p:stCondLst>
                                    <p:cond delay="0"/>
                                  </p:stCondLst>
                                  <p:childTnLst>
                                    <p:set>
                                      <p:cBhvr>
                                        <p:cTn id="166" dur="1" fill="hold">
                                          <p:stCondLst>
                                            <p:cond delay="0"/>
                                          </p:stCondLst>
                                        </p:cTn>
                                        <p:tgtEl>
                                          <p:spTgt spid="85"/>
                                        </p:tgtEl>
                                        <p:attrNameLst>
                                          <p:attrName>style.visibility</p:attrName>
                                        </p:attrNameLst>
                                      </p:cBhvr>
                                      <p:to>
                                        <p:strVal val="visible"/>
                                      </p:to>
                                    </p:set>
                                    <p:animEffect transition="in" filter="fade">
                                      <p:cBhvr>
                                        <p:cTn id="167" dur="1000"/>
                                        <p:tgtEl>
                                          <p:spTgt spid="85"/>
                                        </p:tgtEl>
                                      </p:cBhvr>
                                    </p:animEffect>
                                    <p:anim calcmode="lin" valueType="num">
                                      <p:cBhvr>
                                        <p:cTn id="168" dur="1000" fill="hold"/>
                                        <p:tgtEl>
                                          <p:spTgt spid="85"/>
                                        </p:tgtEl>
                                        <p:attrNameLst>
                                          <p:attrName>ppt_x</p:attrName>
                                        </p:attrNameLst>
                                      </p:cBhvr>
                                      <p:tavLst>
                                        <p:tav tm="0">
                                          <p:val>
                                            <p:strVal val="#ppt_x"/>
                                          </p:val>
                                        </p:tav>
                                        <p:tav tm="100000">
                                          <p:val>
                                            <p:strVal val="#ppt_x"/>
                                          </p:val>
                                        </p:tav>
                                      </p:tavLst>
                                    </p:anim>
                                    <p:anim calcmode="lin" valueType="num">
                                      <p:cBhvr>
                                        <p:cTn id="169" dur="1000" fill="hold"/>
                                        <p:tgtEl>
                                          <p:spTgt spid="85"/>
                                        </p:tgtEl>
                                        <p:attrNameLst>
                                          <p:attrName>ppt_y</p:attrName>
                                        </p:attrNameLst>
                                      </p:cBhvr>
                                      <p:tavLst>
                                        <p:tav tm="0">
                                          <p:val>
                                            <p:strVal val="#ppt_y+.1"/>
                                          </p:val>
                                        </p:tav>
                                        <p:tav tm="100000">
                                          <p:val>
                                            <p:strVal val="#ppt_y"/>
                                          </p:val>
                                        </p:tav>
                                      </p:tavLst>
                                    </p:anim>
                                  </p:childTnLst>
                                </p:cTn>
                              </p:par>
                              <p:par>
                                <p:cTn id="170" presetID="42" presetClass="entr" presetSubtype="0" fill="hold" grpId="0" nodeType="withEffect">
                                  <p:stCondLst>
                                    <p:cond delay="0"/>
                                  </p:stCondLst>
                                  <p:childTnLst>
                                    <p:set>
                                      <p:cBhvr>
                                        <p:cTn id="171" dur="1" fill="hold">
                                          <p:stCondLst>
                                            <p:cond delay="0"/>
                                          </p:stCondLst>
                                        </p:cTn>
                                        <p:tgtEl>
                                          <p:spTgt spid="86"/>
                                        </p:tgtEl>
                                        <p:attrNameLst>
                                          <p:attrName>style.visibility</p:attrName>
                                        </p:attrNameLst>
                                      </p:cBhvr>
                                      <p:to>
                                        <p:strVal val="visible"/>
                                      </p:to>
                                    </p:set>
                                    <p:animEffect transition="in" filter="fade">
                                      <p:cBhvr>
                                        <p:cTn id="172" dur="1000"/>
                                        <p:tgtEl>
                                          <p:spTgt spid="86"/>
                                        </p:tgtEl>
                                      </p:cBhvr>
                                    </p:animEffect>
                                    <p:anim calcmode="lin" valueType="num">
                                      <p:cBhvr>
                                        <p:cTn id="173" dur="1000" fill="hold"/>
                                        <p:tgtEl>
                                          <p:spTgt spid="86"/>
                                        </p:tgtEl>
                                        <p:attrNameLst>
                                          <p:attrName>ppt_x</p:attrName>
                                        </p:attrNameLst>
                                      </p:cBhvr>
                                      <p:tavLst>
                                        <p:tav tm="0">
                                          <p:val>
                                            <p:strVal val="#ppt_x"/>
                                          </p:val>
                                        </p:tav>
                                        <p:tav tm="100000">
                                          <p:val>
                                            <p:strVal val="#ppt_x"/>
                                          </p:val>
                                        </p:tav>
                                      </p:tavLst>
                                    </p:anim>
                                    <p:anim calcmode="lin" valueType="num">
                                      <p:cBhvr>
                                        <p:cTn id="174" dur="1000" fill="hold"/>
                                        <p:tgtEl>
                                          <p:spTgt spid="86"/>
                                        </p:tgtEl>
                                        <p:attrNameLst>
                                          <p:attrName>ppt_y</p:attrName>
                                        </p:attrNameLst>
                                      </p:cBhvr>
                                      <p:tavLst>
                                        <p:tav tm="0">
                                          <p:val>
                                            <p:strVal val="#ppt_y+.1"/>
                                          </p:val>
                                        </p:tav>
                                        <p:tav tm="100000">
                                          <p:val>
                                            <p:strVal val="#ppt_y"/>
                                          </p:val>
                                        </p:tav>
                                      </p:tavLst>
                                    </p:anim>
                                  </p:childTnLst>
                                </p:cTn>
                              </p:par>
                              <p:par>
                                <p:cTn id="175" presetID="42" presetClass="entr" presetSubtype="0" fill="hold" grpId="0" nodeType="withEffect">
                                  <p:stCondLst>
                                    <p:cond delay="0"/>
                                  </p:stCondLst>
                                  <p:childTnLst>
                                    <p:set>
                                      <p:cBhvr>
                                        <p:cTn id="176" dur="1" fill="hold">
                                          <p:stCondLst>
                                            <p:cond delay="0"/>
                                          </p:stCondLst>
                                        </p:cTn>
                                        <p:tgtEl>
                                          <p:spTgt spid="87"/>
                                        </p:tgtEl>
                                        <p:attrNameLst>
                                          <p:attrName>style.visibility</p:attrName>
                                        </p:attrNameLst>
                                      </p:cBhvr>
                                      <p:to>
                                        <p:strVal val="visible"/>
                                      </p:to>
                                    </p:set>
                                    <p:animEffect transition="in" filter="fade">
                                      <p:cBhvr>
                                        <p:cTn id="177" dur="1000"/>
                                        <p:tgtEl>
                                          <p:spTgt spid="87"/>
                                        </p:tgtEl>
                                      </p:cBhvr>
                                    </p:animEffect>
                                    <p:anim calcmode="lin" valueType="num">
                                      <p:cBhvr>
                                        <p:cTn id="178" dur="1000" fill="hold"/>
                                        <p:tgtEl>
                                          <p:spTgt spid="87"/>
                                        </p:tgtEl>
                                        <p:attrNameLst>
                                          <p:attrName>ppt_x</p:attrName>
                                        </p:attrNameLst>
                                      </p:cBhvr>
                                      <p:tavLst>
                                        <p:tav tm="0">
                                          <p:val>
                                            <p:strVal val="#ppt_x"/>
                                          </p:val>
                                        </p:tav>
                                        <p:tav tm="100000">
                                          <p:val>
                                            <p:strVal val="#ppt_x"/>
                                          </p:val>
                                        </p:tav>
                                      </p:tavLst>
                                    </p:anim>
                                    <p:anim calcmode="lin" valueType="num">
                                      <p:cBhvr>
                                        <p:cTn id="179" dur="1000" fill="hold"/>
                                        <p:tgtEl>
                                          <p:spTgt spid="87"/>
                                        </p:tgtEl>
                                        <p:attrNameLst>
                                          <p:attrName>ppt_y</p:attrName>
                                        </p:attrNameLst>
                                      </p:cBhvr>
                                      <p:tavLst>
                                        <p:tav tm="0">
                                          <p:val>
                                            <p:strVal val="#ppt_y+.1"/>
                                          </p:val>
                                        </p:tav>
                                        <p:tav tm="100000">
                                          <p:val>
                                            <p:strVal val="#ppt_y"/>
                                          </p:val>
                                        </p:tav>
                                      </p:tavLst>
                                    </p:anim>
                                  </p:childTnLst>
                                </p:cTn>
                              </p:par>
                              <p:par>
                                <p:cTn id="180" presetID="42" presetClass="entr" presetSubtype="0" fill="hold" grpId="0" nodeType="withEffect">
                                  <p:stCondLst>
                                    <p:cond delay="0"/>
                                  </p:stCondLst>
                                  <p:childTnLst>
                                    <p:set>
                                      <p:cBhvr>
                                        <p:cTn id="181" dur="1" fill="hold">
                                          <p:stCondLst>
                                            <p:cond delay="0"/>
                                          </p:stCondLst>
                                        </p:cTn>
                                        <p:tgtEl>
                                          <p:spTgt spid="88"/>
                                        </p:tgtEl>
                                        <p:attrNameLst>
                                          <p:attrName>style.visibility</p:attrName>
                                        </p:attrNameLst>
                                      </p:cBhvr>
                                      <p:to>
                                        <p:strVal val="visible"/>
                                      </p:to>
                                    </p:set>
                                    <p:animEffect transition="in" filter="fade">
                                      <p:cBhvr>
                                        <p:cTn id="182" dur="1000"/>
                                        <p:tgtEl>
                                          <p:spTgt spid="88"/>
                                        </p:tgtEl>
                                      </p:cBhvr>
                                    </p:animEffect>
                                    <p:anim calcmode="lin" valueType="num">
                                      <p:cBhvr>
                                        <p:cTn id="183" dur="1000" fill="hold"/>
                                        <p:tgtEl>
                                          <p:spTgt spid="88"/>
                                        </p:tgtEl>
                                        <p:attrNameLst>
                                          <p:attrName>ppt_x</p:attrName>
                                        </p:attrNameLst>
                                      </p:cBhvr>
                                      <p:tavLst>
                                        <p:tav tm="0">
                                          <p:val>
                                            <p:strVal val="#ppt_x"/>
                                          </p:val>
                                        </p:tav>
                                        <p:tav tm="100000">
                                          <p:val>
                                            <p:strVal val="#ppt_x"/>
                                          </p:val>
                                        </p:tav>
                                      </p:tavLst>
                                    </p:anim>
                                    <p:anim calcmode="lin" valueType="num">
                                      <p:cBhvr>
                                        <p:cTn id="184" dur="1000" fill="hold"/>
                                        <p:tgtEl>
                                          <p:spTgt spid="88"/>
                                        </p:tgtEl>
                                        <p:attrNameLst>
                                          <p:attrName>ppt_y</p:attrName>
                                        </p:attrNameLst>
                                      </p:cBhvr>
                                      <p:tavLst>
                                        <p:tav tm="0">
                                          <p:val>
                                            <p:strVal val="#ppt_y+.1"/>
                                          </p:val>
                                        </p:tav>
                                        <p:tav tm="100000">
                                          <p:val>
                                            <p:strVal val="#ppt_y"/>
                                          </p:val>
                                        </p:tav>
                                      </p:tavLst>
                                    </p:anim>
                                  </p:childTnLst>
                                </p:cTn>
                              </p:par>
                              <p:par>
                                <p:cTn id="185" presetID="42" presetClass="entr" presetSubtype="0" fill="hold" grpId="0" nodeType="withEffect">
                                  <p:stCondLst>
                                    <p:cond delay="0"/>
                                  </p:stCondLst>
                                  <p:childTnLst>
                                    <p:set>
                                      <p:cBhvr>
                                        <p:cTn id="186" dur="1" fill="hold">
                                          <p:stCondLst>
                                            <p:cond delay="0"/>
                                          </p:stCondLst>
                                        </p:cTn>
                                        <p:tgtEl>
                                          <p:spTgt spid="89"/>
                                        </p:tgtEl>
                                        <p:attrNameLst>
                                          <p:attrName>style.visibility</p:attrName>
                                        </p:attrNameLst>
                                      </p:cBhvr>
                                      <p:to>
                                        <p:strVal val="visible"/>
                                      </p:to>
                                    </p:set>
                                    <p:animEffect transition="in" filter="fade">
                                      <p:cBhvr>
                                        <p:cTn id="187" dur="1000"/>
                                        <p:tgtEl>
                                          <p:spTgt spid="89"/>
                                        </p:tgtEl>
                                      </p:cBhvr>
                                    </p:animEffect>
                                    <p:anim calcmode="lin" valueType="num">
                                      <p:cBhvr>
                                        <p:cTn id="188" dur="1000" fill="hold"/>
                                        <p:tgtEl>
                                          <p:spTgt spid="89"/>
                                        </p:tgtEl>
                                        <p:attrNameLst>
                                          <p:attrName>ppt_x</p:attrName>
                                        </p:attrNameLst>
                                      </p:cBhvr>
                                      <p:tavLst>
                                        <p:tav tm="0">
                                          <p:val>
                                            <p:strVal val="#ppt_x"/>
                                          </p:val>
                                        </p:tav>
                                        <p:tav tm="100000">
                                          <p:val>
                                            <p:strVal val="#ppt_x"/>
                                          </p:val>
                                        </p:tav>
                                      </p:tavLst>
                                    </p:anim>
                                    <p:anim calcmode="lin" valueType="num">
                                      <p:cBhvr>
                                        <p:cTn id="189" dur="1000" fill="hold"/>
                                        <p:tgtEl>
                                          <p:spTgt spid="89"/>
                                        </p:tgtEl>
                                        <p:attrNameLst>
                                          <p:attrName>ppt_y</p:attrName>
                                        </p:attrNameLst>
                                      </p:cBhvr>
                                      <p:tavLst>
                                        <p:tav tm="0">
                                          <p:val>
                                            <p:strVal val="#ppt_y+.1"/>
                                          </p:val>
                                        </p:tav>
                                        <p:tav tm="100000">
                                          <p:val>
                                            <p:strVal val="#ppt_y"/>
                                          </p:val>
                                        </p:tav>
                                      </p:tavLst>
                                    </p:anim>
                                  </p:childTnLst>
                                </p:cTn>
                              </p:par>
                              <p:par>
                                <p:cTn id="190" presetID="42" presetClass="entr" presetSubtype="0" fill="hold" grpId="0" nodeType="withEffect">
                                  <p:stCondLst>
                                    <p:cond delay="0"/>
                                  </p:stCondLst>
                                  <p:childTnLst>
                                    <p:set>
                                      <p:cBhvr>
                                        <p:cTn id="191" dur="1" fill="hold">
                                          <p:stCondLst>
                                            <p:cond delay="0"/>
                                          </p:stCondLst>
                                        </p:cTn>
                                        <p:tgtEl>
                                          <p:spTgt spid="90"/>
                                        </p:tgtEl>
                                        <p:attrNameLst>
                                          <p:attrName>style.visibility</p:attrName>
                                        </p:attrNameLst>
                                      </p:cBhvr>
                                      <p:to>
                                        <p:strVal val="visible"/>
                                      </p:to>
                                    </p:set>
                                    <p:animEffect transition="in" filter="fade">
                                      <p:cBhvr>
                                        <p:cTn id="192" dur="1000"/>
                                        <p:tgtEl>
                                          <p:spTgt spid="90"/>
                                        </p:tgtEl>
                                      </p:cBhvr>
                                    </p:animEffect>
                                    <p:anim calcmode="lin" valueType="num">
                                      <p:cBhvr>
                                        <p:cTn id="193" dur="1000" fill="hold"/>
                                        <p:tgtEl>
                                          <p:spTgt spid="90"/>
                                        </p:tgtEl>
                                        <p:attrNameLst>
                                          <p:attrName>ppt_x</p:attrName>
                                        </p:attrNameLst>
                                      </p:cBhvr>
                                      <p:tavLst>
                                        <p:tav tm="0">
                                          <p:val>
                                            <p:strVal val="#ppt_x"/>
                                          </p:val>
                                        </p:tav>
                                        <p:tav tm="100000">
                                          <p:val>
                                            <p:strVal val="#ppt_x"/>
                                          </p:val>
                                        </p:tav>
                                      </p:tavLst>
                                    </p:anim>
                                    <p:anim calcmode="lin" valueType="num">
                                      <p:cBhvr>
                                        <p:cTn id="194" dur="1000" fill="hold"/>
                                        <p:tgtEl>
                                          <p:spTgt spid="90"/>
                                        </p:tgtEl>
                                        <p:attrNameLst>
                                          <p:attrName>ppt_y</p:attrName>
                                        </p:attrNameLst>
                                      </p:cBhvr>
                                      <p:tavLst>
                                        <p:tav tm="0">
                                          <p:val>
                                            <p:strVal val="#ppt_y+.1"/>
                                          </p:val>
                                        </p:tav>
                                        <p:tav tm="100000">
                                          <p:val>
                                            <p:strVal val="#ppt_y"/>
                                          </p:val>
                                        </p:tav>
                                      </p:tavLst>
                                    </p:anim>
                                  </p:childTnLst>
                                </p:cTn>
                              </p:par>
                              <p:par>
                                <p:cTn id="195" presetID="42" presetClass="entr" presetSubtype="0" fill="hold" grpId="0" nodeType="withEffect">
                                  <p:stCondLst>
                                    <p:cond delay="0"/>
                                  </p:stCondLst>
                                  <p:childTnLst>
                                    <p:set>
                                      <p:cBhvr>
                                        <p:cTn id="196" dur="1" fill="hold">
                                          <p:stCondLst>
                                            <p:cond delay="0"/>
                                          </p:stCondLst>
                                        </p:cTn>
                                        <p:tgtEl>
                                          <p:spTgt spid="91"/>
                                        </p:tgtEl>
                                        <p:attrNameLst>
                                          <p:attrName>style.visibility</p:attrName>
                                        </p:attrNameLst>
                                      </p:cBhvr>
                                      <p:to>
                                        <p:strVal val="visible"/>
                                      </p:to>
                                    </p:set>
                                    <p:animEffect transition="in" filter="fade">
                                      <p:cBhvr>
                                        <p:cTn id="197" dur="1000"/>
                                        <p:tgtEl>
                                          <p:spTgt spid="91"/>
                                        </p:tgtEl>
                                      </p:cBhvr>
                                    </p:animEffect>
                                    <p:anim calcmode="lin" valueType="num">
                                      <p:cBhvr>
                                        <p:cTn id="198" dur="1000" fill="hold"/>
                                        <p:tgtEl>
                                          <p:spTgt spid="91"/>
                                        </p:tgtEl>
                                        <p:attrNameLst>
                                          <p:attrName>ppt_x</p:attrName>
                                        </p:attrNameLst>
                                      </p:cBhvr>
                                      <p:tavLst>
                                        <p:tav tm="0">
                                          <p:val>
                                            <p:strVal val="#ppt_x"/>
                                          </p:val>
                                        </p:tav>
                                        <p:tav tm="100000">
                                          <p:val>
                                            <p:strVal val="#ppt_x"/>
                                          </p:val>
                                        </p:tav>
                                      </p:tavLst>
                                    </p:anim>
                                    <p:anim calcmode="lin" valueType="num">
                                      <p:cBhvr>
                                        <p:cTn id="199" dur="1000" fill="hold"/>
                                        <p:tgtEl>
                                          <p:spTgt spid="91"/>
                                        </p:tgtEl>
                                        <p:attrNameLst>
                                          <p:attrName>ppt_y</p:attrName>
                                        </p:attrNameLst>
                                      </p:cBhvr>
                                      <p:tavLst>
                                        <p:tav tm="0">
                                          <p:val>
                                            <p:strVal val="#ppt_y+.1"/>
                                          </p:val>
                                        </p:tav>
                                        <p:tav tm="100000">
                                          <p:val>
                                            <p:strVal val="#ppt_y"/>
                                          </p:val>
                                        </p:tav>
                                      </p:tavLst>
                                    </p:anim>
                                  </p:childTnLst>
                                </p:cTn>
                              </p:par>
                              <p:par>
                                <p:cTn id="200" presetID="42" presetClass="entr" presetSubtype="0" fill="hold" grpId="0" nodeType="withEffect">
                                  <p:stCondLst>
                                    <p:cond delay="0"/>
                                  </p:stCondLst>
                                  <p:childTnLst>
                                    <p:set>
                                      <p:cBhvr>
                                        <p:cTn id="201" dur="1" fill="hold">
                                          <p:stCondLst>
                                            <p:cond delay="0"/>
                                          </p:stCondLst>
                                        </p:cTn>
                                        <p:tgtEl>
                                          <p:spTgt spid="92"/>
                                        </p:tgtEl>
                                        <p:attrNameLst>
                                          <p:attrName>style.visibility</p:attrName>
                                        </p:attrNameLst>
                                      </p:cBhvr>
                                      <p:to>
                                        <p:strVal val="visible"/>
                                      </p:to>
                                    </p:set>
                                    <p:animEffect transition="in" filter="fade">
                                      <p:cBhvr>
                                        <p:cTn id="202" dur="1000"/>
                                        <p:tgtEl>
                                          <p:spTgt spid="92"/>
                                        </p:tgtEl>
                                      </p:cBhvr>
                                    </p:animEffect>
                                    <p:anim calcmode="lin" valueType="num">
                                      <p:cBhvr>
                                        <p:cTn id="203" dur="1000" fill="hold"/>
                                        <p:tgtEl>
                                          <p:spTgt spid="92"/>
                                        </p:tgtEl>
                                        <p:attrNameLst>
                                          <p:attrName>ppt_x</p:attrName>
                                        </p:attrNameLst>
                                      </p:cBhvr>
                                      <p:tavLst>
                                        <p:tav tm="0">
                                          <p:val>
                                            <p:strVal val="#ppt_x"/>
                                          </p:val>
                                        </p:tav>
                                        <p:tav tm="100000">
                                          <p:val>
                                            <p:strVal val="#ppt_x"/>
                                          </p:val>
                                        </p:tav>
                                      </p:tavLst>
                                    </p:anim>
                                    <p:anim calcmode="lin" valueType="num">
                                      <p:cBhvr>
                                        <p:cTn id="204" dur="1000" fill="hold"/>
                                        <p:tgtEl>
                                          <p:spTgt spid="92"/>
                                        </p:tgtEl>
                                        <p:attrNameLst>
                                          <p:attrName>ppt_y</p:attrName>
                                        </p:attrNameLst>
                                      </p:cBhvr>
                                      <p:tavLst>
                                        <p:tav tm="0">
                                          <p:val>
                                            <p:strVal val="#ppt_y+.1"/>
                                          </p:val>
                                        </p:tav>
                                        <p:tav tm="100000">
                                          <p:val>
                                            <p:strVal val="#ppt_y"/>
                                          </p:val>
                                        </p:tav>
                                      </p:tavLst>
                                    </p:anim>
                                  </p:childTnLst>
                                </p:cTn>
                              </p:par>
                              <p:par>
                                <p:cTn id="205" presetID="42" presetClass="entr" presetSubtype="0" fill="hold" grpId="0" nodeType="withEffect">
                                  <p:stCondLst>
                                    <p:cond delay="0"/>
                                  </p:stCondLst>
                                  <p:childTnLst>
                                    <p:set>
                                      <p:cBhvr>
                                        <p:cTn id="206" dur="1" fill="hold">
                                          <p:stCondLst>
                                            <p:cond delay="0"/>
                                          </p:stCondLst>
                                        </p:cTn>
                                        <p:tgtEl>
                                          <p:spTgt spid="93"/>
                                        </p:tgtEl>
                                        <p:attrNameLst>
                                          <p:attrName>style.visibility</p:attrName>
                                        </p:attrNameLst>
                                      </p:cBhvr>
                                      <p:to>
                                        <p:strVal val="visible"/>
                                      </p:to>
                                    </p:set>
                                    <p:animEffect transition="in" filter="fade">
                                      <p:cBhvr>
                                        <p:cTn id="207" dur="1000"/>
                                        <p:tgtEl>
                                          <p:spTgt spid="93"/>
                                        </p:tgtEl>
                                      </p:cBhvr>
                                    </p:animEffect>
                                    <p:anim calcmode="lin" valueType="num">
                                      <p:cBhvr>
                                        <p:cTn id="208" dur="1000" fill="hold"/>
                                        <p:tgtEl>
                                          <p:spTgt spid="93"/>
                                        </p:tgtEl>
                                        <p:attrNameLst>
                                          <p:attrName>ppt_x</p:attrName>
                                        </p:attrNameLst>
                                      </p:cBhvr>
                                      <p:tavLst>
                                        <p:tav tm="0">
                                          <p:val>
                                            <p:strVal val="#ppt_x"/>
                                          </p:val>
                                        </p:tav>
                                        <p:tav tm="100000">
                                          <p:val>
                                            <p:strVal val="#ppt_x"/>
                                          </p:val>
                                        </p:tav>
                                      </p:tavLst>
                                    </p:anim>
                                    <p:anim calcmode="lin" valueType="num">
                                      <p:cBhvr>
                                        <p:cTn id="209" dur="1000" fill="hold"/>
                                        <p:tgtEl>
                                          <p:spTgt spid="93"/>
                                        </p:tgtEl>
                                        <p:attrNameLst>
                                          <p:attrName>ppt_y</p:attrName>
                                        </p:attrNameLst>
                                      </p:cBhvr>
                                      <p:tavLst>
                                        <p:tav tm="0">
                                          <p:val>
                                            <p:strVal val="#ppt_y+.1"/>
                                          </p:val>
                                        </p:tav>
                                        <p:tav tm="100000">
                                          <p:val>
                                            <p:strVal val="#ppt_y"/>
                                          </p:val>
                                        </p:tav>
                                      </p:tavLst>
                                    </p:anim>
                                  </p:childTnLst>
                                </p:cTn>
                              </p:par>
                              <p:par>
                                <p:cTn id="210" presetID="42" presetClass="entr" presetSubtype="0" fill="hold" grpId="0" nodeType="withEffect">
                                  <p:stCondLst>
                                    <p:cond delay="0"/>
                                  </p:stCondLst>
                                  <p:childTnLst>
                                    <p:set>
                                      <p:cBhvr>
                                        <p:cTn id="211" dur="1" fill="hold">
                                          <p:stCondLst>
                                            <p:cond delay="0"/>
                                          </p:stCondLst>
                                        </p:cTn>
                                        <p:tgtEl>
                                          <p:spTgt spid="94"/>
                                        </p:tgtEl>
                                        <p:attrNameLst>
                                          <p:attrName>style.visibility</p:attrName>
                                        </p:attrNameLst>
                                      </p:cBhvr>
                                      <p:to>
                                        <p:strVal val="visible"/>
                                      </p:to>
                                    </p:set>
                                    <p:animEffect transition="in" filter="fade">
                                      <p:cBhvr>
                                        <p:cTn id="212" dur="1000"/>
                                        <p:tgtEl>
                                          <p:spTgt spid="94"/>
                                        </p:tgtEl>
                                      </p:cBhvr>
                                    </p:animEffect>
                                    <p:anim calcmode="lin" valueType="num">
                                      <p:cBhvr>
                                        <p:cTn id="213" dur="1000" fill="hold"/>
                                        <p:tgtEl>
                                          <p:spTgt spid="94"/>
                                        </p:tgtEl>
                                        <p:attrNameLst>
                                          <p:attrName>ppt_x</p:attrName>
                                        </p:attrNameLst>
                                      </p:cBhvr>
                                      <p:tavLst>
                                        <p:tav tm="0">
                                          <p:val>
                                            <p:strVal val="#ppt_x"/>
                                          </p:val>
                                        </p:tav>
                                        <p:tav tm="100000">
                                          <p:val>
                                            <p:strVal val="#ppt_x"/>
                                          </p:val>
                                        </p:tav>
                                      </p:tavLst>
                                    </p:anim>
                                    <p:anim calcmode="lin" valueType="num">
                                      <p:cBhvr>
                                        <p:cTn id="214" dur="1000" fill="hold"/>
                                        <p:tgtEl>
                                          <p:spTgt spid="94"/>
                                        </p:tgtEl>
                                        <p:attrNameLst>
                                          <p:attrName>ppt_y</p:attrName>
                                        </p:attrNameLst>
                                      </p:cBhvr>
                                      <p:tavLst>
                                        <p:tav tm="0">
                                          <p:val>
                                            <p:strVal val="#ppt_y+.1"/>
                                          </p:val>
                                        </p:tav>
                                        <p:tav tm="100000">
                                          <p:val>
                                            <p:strVal val="#ppt_y"/>
                                          </p:val>
                                        </p:tav>
                                      </p:tavLst>
                                    </p:anim>
                                  </p:childTnLst>
                                </p:cTn>
                              </p:par>
                              <p:par>
                                <p:cTn id="215" presetID="42" presetClass="entr" presetSubtype="0" fill="hold" grpId="0" nodeType="withEffect">
                                  <p:stCondLst>
                                    <p:cond delay="0"/>
                                  </p:stCondLst>
                                  <p:childTnLst>
                                    <p:set>
                                      <p:cBhvr>
                                        <p:cTn id="216" dur="1" fill="hold">
                                          <p:stCondLst>
                                            <p:cond delay="0"/>
                                          </p:stCondLst>
                                        </p:cTn>
                                        <p:tgtEl>
                                          <p:spTgt spid="95"/>
                                        </p:tgtEl>
                                        <p:attrNameLst>
                                          <p:attrName>style.visibility</p:attrName>
                                        </p:attrNameLst>
                                      </p:cBhvr>
                                      <p:to>
                                        <p:strVal val="visible"/>
                                      </p:to>
                                    </p:set>
                                    <p:animEffect transition="in" filter="fade">
                                      <p:cBhvr>
                                        <p:cTn id="217" dur="1000"/>
                                        <p:tgtEl>
                                          <p:spTgt spid="95"/>
                                        </p:tgtEl>
                                      </p:cBhvr>
                                    </p:animEffect>
                                    <p:anim calcmode="lin" valueType="num">
                                      <p:cBhvr>
                                        <p:cTn id="218" dur="1000" fill="hold"/>
                                        <p:tgtEl>
                                          <p:spTgt spid="95"/>
                                        </p:tgtEl>
                                        <p:attrNameLst>
                                          <p:attrName>ppt_x</p:attrName>
                                        </p:attrNameLst>
                                      </p:cBhvr>
                                      <p:tavLst>
                                        <p:tav tm="0">
                                          <p:val>
                                            <p:strVal val="#ppt_x"/>
                                          </p:val>
                                        </p:tav>
                                        <p:tav tm="100000">
                                          <p:val>
                                            <p:strVal val="#ppt_x"/>
                                          </p:val>
                                        </p:tav>
                                      </p:tavLst>
                                    </p:anim>
                                    <p:anim calcmode="lin" valueType="num">
                                      <p:cBhvr>
                                        <p:cTn id="219" dur="1000" fill="hold"/>
                                        <p:tgtEl>
                                          <p:spTgt spid="95"/>
                                        </p:tgtEl>
                                        <p:attrNameLst>
                                          <p:attrName>ppt_y</p:attrName>
                                        </p:attrNameLst>
                                      </p:cBhvr>
                                      <p:tavLst>
                                        <p:tav tm="0">
                                          <p:val>
                                            <p:strVal val="#ppt_y+.1"/>
                                          </p:val>
                                        </p:tav>
                                        <p:tav tm="100000">
                                          <p:val>
                                            <p:strVal val="#ppt_y"/>
                                          </p:val>
                                        </p:tav>
                                      </p:tavLst>
                                    </p:anim>
                                  </p:childTnLst>
                                </p:cTn>
                              </p:par>
                              <p:par>
                                <p:cTn id="220" presetID="42" presetClass="entr" presetSubtype="0" fill="hold" grpId="0" nodeType="withEffect">
                                  <p:stCondLst>
                                    <p:cond delay="0"/>
                                  </p:stCondLst>
                                  <p:childTnLst>
                                    <p:set>
                                      <p:cBhvr>
                                        <p:cTn id="221" dur="1" fill="hold">
                                          <p:stCondLst>
                                            <p:cond delay="0"/>
                                          </p:stCondLst>
                                        </p:cTn>
                                        <p:tgtEl>
                                          <p:spTgt spid="96"/>
                                        </p:tgtEl>
                                        <p:attrNameLst>
                                          <p:attrName>style.visibility</p:attrName>
                                        </p:attrNameLst>
                                      </p:cBhvr>
                                      <p:to>
                                        <p:strVal val="visible"/>
                                      </p:to>
                                    </p:set>
                                    <p:animEffect transition="in" filter="fade">
                                      <p:cBhvr>
                                        <p:cTn id="222" dur="1000"/>
                                        <p:tgtEl>
                                          <p:spTgt spid="96"/>
                                        </p:tgtEl>
                                      </p:cBhvr>
                                    </p:animEffect>
                                    <p:anim calcmode="lin" valueType="num">
                                      <p:cBhvr>
                                        <p:cTn id="223" dur="1000" fill="hold"/>
                                        <p:tgtEl>
                                          <p:spTgt spid="96"/>
                                        </p:tgtEl>
                                        <p:attrNameLst>
                                          <p:attrName>ppt_x</p:attrName>
                                        </p:attrNameLst>
                                      </p:cBhvr>
                                      <p:tavLst>
                                        <p:tav tm="0">
                                          <p:val>
                                            <p:strVal val="#ppt_x"/>
                                          </p:val>
                                        </p:tav>
                                        <p:tav tm="100000">
                                          <p:val>
                                            <p:strVal val="#ppt_x"/>
                                          </p:val>
                                        </p:tav>
                                      </p:tavLst>
                                    </p:anim>
                                    <p:anim calcmode="lin" valueType="num">
                                      <p:cBhvr>
                                        <p:cTn id="224" dur="1000" fill="hold"/>
                                        <p:tgtEl>
                                          <p:spTgt spid="96"/>
                                        </p:tgtEl>
                                        <p:attrNameLst>
                                          <p:attrName>ppt_y</p:attrName>
                                        </p:attrNameLst>
                                      </p:cBhvr>
                                      <p:tavLst>
                                        <p:tav tm="0">
                                          <p:val>
                                            <p:strVal val="#ppt_y+.1"/>
                                          </p:val>
                                        </p:tav>
                                        <p:tav tm="100000">
                                          <p:val>
                                            <p:strVal val="#ppt_y"/>
                                          </p:val>
                                        </p:tav>
                                      </p:tavLst>
                                    </p:anim>
                                  </p:childTnLst>
                                </p:cTn>
                              </p:par>
                              <p:par>
                                <p:cTn id="225" presetID="42" presetClass="entr" presetSubtype="0" fill="hold" grpId="0" nodeType="withEffect">
                                  <p:stCondLst>
                                    <p:cond delay="0"/>
                                  </p:stCondLst>
                                  <p:childTnLst>
                                    <p:set>
                                      <p:cBhvr>
                                        <p:cTn id="226" dur="1" fill="hold">
                                          <p:stCondLst>
                                            <p:cond delay="0"/>
                                          </p:stCondLst>
                                        </p:cTn>
                                        <p:tgtEl>
                                          <p:spTgt spid="97"/>
                                        </p:tgtEl>
                                        <p:attrNameLst>
                                          <p:attrName>style.visibility</p:attrName>
                                        </p:attrNameLst>
                                      </p:cBhvr>
                                      <p:to>
                                        <p:strVal val="visible"/>
                                      </p:to>
                                    </p:set>
                                    <p:animEffect transition="in" filter="fade">
                                      <p:cBhvr>
                                        <p:cTn id="227" dur="1000"/>
                                        <p:tgtEl>
                                          <p:spTgt spid="97"/>
                                        </p:tgtEl>
                                      </p:cBhvr>
                                    </p:animEffect>
                                    <p:anim calcmode="lin" valueType="num">
                                      <p:cBhvr>
                                        <p:cTn id="228" dur="1000" fill="hold"/>
                                        <p:tgtEl>
                                          <p:spTgt spid="97"/>
                                        </p:tgtEl>
                                        <p:attrNameLst>
                                          <p:attrName>ppt_x</p:attrName>
                                        </p:attrNameLst>
                                      </p:cBhvr>
                                      <p:tavLst>
                                        <p:tav tm="0">
                                          <p:val>
                                            <p:strVal val="#ppt_x"/>
                                          </p:val>
                                        </p:tav>
                                        <p:tav tm="100000">
                                          <p:val>
                                            <p:strVal val="#ppt_x"/>
                                          </p:val>
                                        </p:tav>
                                      </p:tavLst>
                                    </p:anim>
                                    <p:anim calcmode="lin" valueType="num">
                                      <p:cBhvr>
                                        <p:cTn id="229" dur="1000" fill="hold"/>
                                        <p:tgtEl>
                                          <p:spTgt spid="97"/>
                                        </p:tgtEl>
                                        <p:attrNameLst>
                                          <p:attrName>ppt_y</p:attrName>
                                        </p:attrNameLst>
                                      </p:cBhvr>
                                      <p:tavLst>
                                        <p:tav tm="0">
                                          <p:val>
                                            <p:strVal val="#ppt_y+.1"/>
                                          </p:val>
                                        </p:tav>
                                        <p:tav tm="100000">
                                          <p:val>
                                            <p:strVal val="#ppt_y"/>
                                          </p:val>
                                        </p:tav>
                                      </p:tavLst>
                                    </p:anim>
                                  </p:childTnLst>
                                </p:cTn>
                              </p:par>
                              <p:par>
                                <p:cTn id="230" presetID="42" presetClass="entr" presetSubtype="0" fill="hold" grpId="0" nodeType="withEffect">
                                  <p:stCondLst>
                                    <p:cond delay="0"/>
                                  </p:stCondLst>
                                  <p:childTnLst>
                                    <p:set>
                                      <p:cBhvr>
                                        <p:cTn id="231" dur="1" fill="hold">
                                          <p:stCondLst>
                                            <p:cond delay="0"/>
                                          </p:stCondLst>
                                        </p:cTn>
                                        <p:tgtEl>
                                          <p:spTgt spid="98"/>
                                        </p:tgtEl>
                                        <p:attrNameLst>
                                          <p:attrName>style.visibility</p:attrName>
                                        </p:attrNameLst>
                                      </p:cBhvr>
                                      <p:to>
                                        <p:strVal val="visible"/>
                                      </p:to>
                                    </p:set>
                                    <p:animEffect transition="in" filter="fade">
                                      <p:cBhvr>
                                        <p:cTn id="232" dur="1000"/>
                                        <p:tgtEl>
                                          <p:spTgt spid="98"/>
                                        </p:tgtEl>
                                      </p:cBhvr>
                                    </p:animEffect>
                                    <p:anim calcmode="lin" valueType="num">
                                      <p:cBhvr>
                                        <p:cTn id="233" dur="1000" fill="hold"/>
                                        <p:tgtEl>
                                          <p:spTgt spid="98"/>
                                        </p:tgtEl>
                                        <p:attrNameLst>
                                          <p:attrName>ppt_x</p:attrName>
                                        </p:attrNameLst>
                                      </p:cBhvr>
                                      <p:tavLst>
                                        <p:tav tm="0">
                                          <p:val>
                                            <p:strVal val="#ppt_x"/>
                                          </p:val>
                                        </p:tav>
                                        <p:tav tm="100000">
                                          <p:val>
                                            <p:strVal val="#ppt_x"/>
                                          </p:val>
                                        </p:tav>
                                      </p:tavLst>
                                    </p:anim>
                                    <p:anim calcmode="lin" valueType="num">
                                      <p:cBhvr>
                                        <p:cTn id="234" dur="1000" fill="hold"/>
                                        <p:tgtEl>
                                          <p:spTgt spid="98"/>
                                        </p:tgtEl>
                                        <p:attrNameLst>
                                          <p:attrName>ppt_y</p:attrName>
                                        </p:attrNameLst>
                                      </p:cBhvr>
                                      <p:tavLst>
                                        <p:tav tm="0">
                                          <p:val>
                                            <p:strVal val="#ppt_y+.1"/>
                                          </p:val>
                                        </p:tav>
                                        <p:tav tm="100000">
                                          <p:val>
                                            <p:strVal val="#ppt_y"/>
                                          </p:val>
                                        </p:tav>
                                      </p:tavLst>
                                    </p:anim>
                                  </p:childTnLst>
                                </p:cTn>
                              </p:par>
                              <p:par>
                                <p:cTn id="235" presetID="42" presetClass="entr" presetSubtype="0" fill="hold" grpId="0" nodeType="withEffect">
                                  <p:stCondLst>
                                    <p:cond delay="0"/>
                                  </p:stCondLst>
                                  <p:childTnLst>
                                    <p:set>
                                      <p:cBhvr>
                                        <p:cTn id="236" dur="1" fill="hold">
                                          <p:stCondLst>
                                            <p:cond delay="0"/>
                                          </p:stCondLst>
                                        </p:cTn>
                                        <p:tgtEl>
                                          <p:spTgt spid="99"/>
                                        </p:tgtEl>
                                        <p:attrNameLst>
                                          <p:attrName>style.visibility</p:attrName>
                                        </p:attrNameLst>
                                      </p:cBhvr>
                                      <p:to>
                                        <p:strVal val="visible"/>
                                      </p:to>
                                    </p:set>
                                    <p:animEffect transition="in" filter="fade">
                                      <p:cBhvr>
                                        <p:cTn id="237" dur="1000"/>
                                        <p:tgtEl>
                                          <p:spTgt spid="99"/>
                                        </p:tgtEl>
                                      </p:cBhvr>
                                    </p:animEffect>
                                    <p:anim calcmode="lin" valueType="num">
                                      <p:cBhvr>
                                        <p:cTn id="238" dur="1000" fill="hold"/>
                                        <p:tgtEl>
                                          <p:spTgt spid="99"/>
                                        </p:tgtEl>
                                        <p:attrNameLst>
                                          <p:attrName>ppt_x</p:attrName>
                                        </p:attrNameLst>
                                      </p:cBhvr>
                                      <p:tavLst>
                                        <p:tav tm="0">
                                          <p:val>
                                            <p:strVal val="#ppt_x"/>
                                          </p:val>
                                        </p:tav>
                                        <p:tav tm="100000">
                                          <p:val>
                                            <p:strVal val="#ppt_x"/>
                                          </p:val>
                                        </p:tav>
                                      </p:tavLst>
                                    </p:anim>
                                    <p:anim calcmode="lin" valueType="num">
                                      <p:cBhvr>
                                        <p:cTn id="239" dur="1000" fill="hold"/>
                                        <p:tgtEl>
                                          <p:spTgt spid="99"/>
                                        </p:tgtEl>
                                        <p:attrNameLst>
                                          <p:attrName>ppt_y</p:attrName>
                                        </p:attrNameLst>
                                      </p:cBhvr>
                                      <p:tavLst>
                                        <p:tav tm="0">
                                          <p:val>
                                            <p:strVal val="#ppt_y+.1"/>
                                          </p:val>
                                        </p:tav>
                                        <p:tav tm="100000">
                                          <p:val>
                                            <p:strVal val="#ppt_y"/>
                                          </p:val>
                                        </p:tav>
                                      </p:tavLst>
                                    </p:anim>
                                  </p:childTnLst>
                                </p:cTn>
                              </p:par>
                            </p:childTnLst>
                          </p:cTn>
                        </p:par>
                      </p:childTnLst>
                    </p:cTn>
                  </p:par>
                  <p:par>
                    <p:cTn id="240" fill="hold">
                      <p:stCondLst>
                        <p:cond delay="indefinite"/>
                      </p:stCondLst>
                      <p:childTnLst>
                        <p:par>
                          <p:cTn id="241" fill="hold">
                            <p:stCondLst>
                              <p:cond delay="0"/>
                            </p:stCondLst>
                            <p:childTnLst>
                              <p:par>
                                <p:cTn id="242" presetID="8" presetClass="emph" presetSubtype="0" fill="hold" grpId="1" nodeType="clickEffect">
                                  <p:stCondLst>
                                    <p:cond delay="0"/>
                                  </p:stCondLst>
                                  <p:childTnLst>
                                    <p:animRot by="21600000">
                                      <p:cBhvr>
                                        <p:cTn id="243" dur="1000" fill="hold"/>
                                        <p:tgtEl>
                                          <p:spTgt spid="86"/>
                                        </p:tgtEl>
                                        <p:attrNameLst>
                                          <p:attrName>r</p:attrName>
                                        </p:attrNameLst>
                                      </p:cBhvr>
                                    </p:animRot>
                                  </p:childTnLst>
                                </p:cTn>
                              </p:par>
                            </p:childTnLst>
                          </p:cTn>
                        </p:par>
                        <p:par>
                          <p:cTn id="244" fill="hold">
                            <p:stCondLst>
                              <p:cond delay="1000"/>
                            </p:stCondLst>
                            <p:childTnLst>
                              <p:par>
                                <p:cTn id="245" presetID="7" presetClass="emph" presetSubtype="2" fill="hold" nodeType="afterEffect">
                                  <p:stCondLst>
                                    <p:cond delay="0"/>
                                  </p:stCondLst>
                                  <p:childTnLst>
                                    <p:animClr clrSpc="rgb" dir="cw">
                                      <p:cBhvr>
                                        <p:cTn id="246" dur="1000" fill="hold"/>
                                        <p:tgtEl>
                                          <p:spTgt spid="53"/>
                                        </p:tgtEl>
                                        <p:attrNameLst>
                                          <p:attrName>stroke.color</p:attrName>
                                        </p:attrNameLst>
                                      </p:cBhvr>
                                      <p:to>
                                        <a:schemeClr val="accent2"/>
                                      </p:to>
                                    </p:animClr>
                                    <p:set>
                                      <p:cBhvr>
                                        <p:cTn id="247" dur="1000" fill="hold"/>
                                        <p:tgtEl>
                                          <p:spTgt spid="53"/>
                                        </p:tgtEl>
                                        <p:attrNameLst>
                                          <p:attrName>stroke.on</p:attrName>
                                        </p:attrNameLst>
                                      </p:cBhvr>
                                      <p:to>
                                        <p:strVal val="true"/>
                                      </p:to>
                                    </p:set>
                                  </p:childTnLst>
                                </p:cTn>
                              </p:par>
                            </p:childTnLst>
                          </p:cTn>
                        </p:par>
                        <p:par>
                          <p:cTn id="248" fill="hold">
                            <p:stCondLst>
                              <p:cond delay="2000"/>
                            </p:stCondLst>
                            <p:childTnLst>
                              <p:par>
                                <p:cTn id="249" presetID="7" presetClass="emph" presetSubtype="2" fill="hold" nodeType="afterEffect">
                                  <p:stCondLst>
                                    <p:cond delay="0"/>
                                  </p:stCondLst>
                                  <p:childTnLst>
                                    <p:animClr clrSpc="rgb" dir="cw">
                                      <p:cBhvr>
                                        <p:cTn id="250" dur="1000" fill="hold"/>
                                        <p:tgtEl>
                                          <p:spTgt spid="80"/>
                                        </p:tgtEl>
                                        <p:attrNameLst>
                                          <p:attrName>stroke.color</p:attrName>
                                        </p:attrNameLst>
                                      </p:cBhvr>
                                      <p:to>
                                        <a:schemeClr val="accent2"/>
                                      </p:to>
                                    </p:animClr>
                                    <p:set>
                                      <p:cBhvr>
                                        <p:cTn id="251" dur="1000" fill="hold"/>
                                        <p:tgtEl>
                                          <p:spTgt spid="80"/>
                                        </p:tgtEl>
                                        <p:attrNameLst>
                                          <p:attrName>stroke.on</p:attrName>
                                        </p:attrNameLst>
                                      </p:cBhvr>
                                      <p:to>
                                        <p:strVal val="true"/>
                                      </p:to>
                                    </p:set>
                                  </p:childTnLst>
                                </p:cTn>
                              </p:par>
                            </p:childTnLst>
                          </p:cTn>
                        </p:par>
                        <p:par>
                          <p:cTn id="252" fill="hold">
                            <p:stCondLst>
                              <p:cond delay="3000"/>
                            </p:stCondLst>
                            <p:childTnLst>
                              <p:par>
                                <p:cTn id="253" presetID="8" presetClass="emph" presetSubtype="0" fill="hold" grpId="1" nodeType="afterEffect">
                                  <p:stCondLst>
                                    <p:cond delay="0"/>
                                  </p:stCondLst>
                                  <p:childTnLst>
                                    <p:animRot by="21600000">
                                      <p:cBhvr>
                                        <p:cTn id="254" dur="1000" fill="hold"/>
                                        <p:tgtEl>
                                          <p:spTgt spid="88"/>
                                        </p:tgtEl>
                                        <p:attrNameLst>
                                          <p:attrName>r</p:attrName>
                                        </p:attrNameLst>
                                      </p:cBhvr>
                                    </p:animRot>
                                  </p:childTnLst>
                                </p:cTn>
                              </p:par>
                            </p:childTnLst>
                          </p:cTn>
                        </p:par>
                        <p:par>
                          <p:cTn id="255" fill="hold">
                            <p:stCondLst>
                              <p:cond delay="4000"/>
                            </p:stCondLst>
                            <p:childTnLst>
                              <p:par>
                                <p:cTn id="256" presetID="7" presetClass="emph" presetSubtype="2" fill="hold" nodeType="afterEffect">
                                  <p:stCondLst>
                                    <p:cond delay="0"/>
                                  </p:stCondLst>
                                  <p:childTnLst>
                                    <p:animClr clrSpc="rgb" dir="cw">
                                      <p:cBhvr>
                                        <p:cTn id="257" dur="1000" fill="hold"/>
                                        <p:tgtEl>
                                          <p:spTgt spid="55"/>
                                        </p:tgtEl>
                                        <p:attrNameLst>
                                          <p:attrName>stroke.color</p:attrName>
                                        </p:attrNameLst>
                                      </p:cBhvr>
                                      <p:to>
                                        <a:schemeClr val="accent2"/>
                                      </p:to>
                                    </p:animClr>
                                    <p:set>
                                      <p:cBhvr>
                                        <p:cTn id="258" dur="1000" fill="hold"/>
                                        <p:tgtEl>
                                          <p:spTgt spid="55"/>
                                        </p:tgtEl>
                                        <p:attrNameLst>
                                          <p:attrName>stroke.on</p:attrName>
                                        </p:attrNameLst>
                                      </p:cBhvr>
                                      <p:to>
                                        <p:strVal val="true"/>
                                      </p:to>
                                    </p:set>
                                  </p:childTnLst>
                                </p:cTn>
                              </p:par>
                            </p:childTnLst>
                          </p:cTn>
                        </p:par>
                        <p:par>
                          <p:cTn id="259" fill="hold">
                            <p:stCondLst>
                              <p:cond delay="5000"/>
                            </p:stCondLst>
                            <p:childTnLst>
                              <p:par>
                                <p:cTn id="260" presetID="7" presetClass="emph" presetSubtype="2" fill="hold" nodeType="afterEffect">
                                  <p:stCondLst>
                                    <p:cond delay="0"/>
                                  </p:stCondLst>
                                  <p:childTnLst>
                                    <p:animClr clrSpc="rgb" dir="cw">
                                      <p:cBhvr>
                                        <p:cTn id="261" dur="1000" fill="hold"/>
                                        <p:tgtEl>
                                          <p:spTgt spid="83"/>
                                        </p:tgtEl>
                                        <p:attrNameLst>
                                          <p:attrName>stroke.color</p:attrName>
                                        </p:attrNameLst>
                                      </p:cBhvr>
                                      <p:to>
                                        <a:schemeClr val="accent2"/>
                                      </p:to>
                                    </p:animClr>
                                    <p:set>
                                      <p:cBhvr>
                                        <p:cTn id="262" dur="1000" fill="hold"/>
                                        <p:tgtEl>
                                          <p:spTgt spid="83"/>
                                        </p:tgtEl>
                                        <p:attrNameLst>
                                          <p:attrName>stroke.on</p:attrName>
                                        </p:attrNameLst>
                                      </p:cBhvr>
                                      <p:to>
                                        <p:strVal val="true"/>
                                      </p:to>
                                    </p:set>
                                  </p:childTnLst>
                                </p:cTn>
                              </p:par>
                            </p:childTnLst>
                          </p:cTn>
                        </p:par>
                        <p:par>
                          <p:cTn id="263" fill="hold">
                            <p:stCondLst>
                              <p:cond delay="6000"/>
                            </p:stCondLst>
                            <p:childTnLst>
                              <p:par>
                                <p:cTn id="264" presetID="53" presetClass="entr" presetSubtype="16" fill="hold" grpId="0" nodeType="afterEffect">
                                  <p:stCondLst>
                                    <p:cond delay="0"/>
                                  </p:stCondLst>
                                  <p:childTnLst>
                                    <p:set>
                                      <p:cBhvr>
                                        <p:cTn id="265" dur="1" fill="hold">
                                          <p:stCondLst>
                                            <p:cond delay="0"/>
                                          </p:stCondLst>
                                        </p:cTn>
                                        <p:tgtEl>
                                          <p:spTgt spid="100"/>
                                        </p:tgtEl>
                                        <p:attrNameLst>
                                          <p:attrName>style.visibility</p:attrName>
                                        </p:attrNameLst>
                                      </p:cBhvr>
                                      <p:to>
                                        <p:strVal val="visible"/>
                                      </p:to>
                                    </p:set>
                                    <p:anim calcmode="lin" valueType="num">
                                      <p:cBhvr>
                                        <p:cTn id="266" dur="500" fill="hold"/>
                                        <p:tgtEl>
                                          <p:spTgt spid="100"/>
                                        </p:tgtEl>
                                        <p:attrNameLst>
                                          <p:attrName>ppt_w</p:attrName>
                                        </p:attrNameLst>
                                      </p:cBhvr>
                                      <p:tavLst>
                                        <p:tav tm="0">
                                          <p:val>
                                            <p:fltVal val="0"/>
                                          </p:val>
                                        </p:tav>
                                        <p:tav tm="100000">
                                          <p:val>
                                            <p:strVal val="#ppt_w"/>
                                          </p:val>
                                        </p:tav>
                                      </p:tavLst>
                                    </p:anim>
                                    <p:anim calcmode="lin" valueType="num">
                                      <p:cBhvr>
                                        <p:cTn id="267" dur="500" fill="hold"/>
                                        <p:tgtEl>
                                          <p:spTgt spid="100"/>
                                        </p:tgtEl>
                                        <p:attrNameLst>
                                          <p:attrName>ppt_h</p:attrName>
                                        </p:attrNameLst>
                                      </p:cBhvr>
                                      <p:tavLst>
                                        <p:tav tm="0">
                                          <p:val>
                                            <p:fltVal val="0"/>
                                          </p:val>
                                        </p:tav>
                                        <p:tav tm="100000">
                                          <p:val>
                                            <p:strVal val="#ppt_h"/>
                                          </p:val>
                                        </p:tav>
                                      </p:tavLst>
                                    </p:anim>
                                    <p:animEffect transition="in" filter="fade">
                                      <p:cBhvr>
                                        <p:cTn id="268" dur="500"/>
                                        <p:tgtEl>
                                          <p:spTgt spid="100"/>
                                        </p:tgtEl>
                                      </p:cBhvr>
                                    </p:animEffect>
                                  </p:childTnLst>
                                </p:cTn>
                              </p:par>
                            </p:childTnLst>
                          </p:cTn>
                        </p:par>
                        <p:par>
                          <p:cTn id="269" fill="hold">
                            <p:stCondLst>
                              <p:cond delay="6500"/>
                            </p:stCondLst>
                            <p:childTnLst>
                              <p:par>
                                <p:cTn id="270" presetID="8" presetClass="emph" presetSubtype="0" fill="hold" grpId="2" nodeType="afterEffect">
                                  <p:stCondLst>
                                    <p:cond delay="0"/>
                                  </p:stCondLst>
                                  <p:childTnLst>
                                    <p:animRot by="21600000">
                                      <p:cBhvr>
                                        <p:cTn id="271" dur="1000" fill="hold"/>
                                        <p:tgtEl>
                                          <p:spTgt spid="86"/>
                                        </p:tgtEl>
                                        <p:attrNameLst>
                                          <p:attrName>r</p:attrName>
                                        </p:attrNameLst>
                                      </p:cBhvr>
                                    </p:animRot>
                                  </p:childTnLst>
                                </p:cTn>
                              </p:par>
                            </p:childTnLst>
                          </p:cTn>
                        </p:par>
                        <p:par>
                          <p:cTn id="272" fill="hold">
                            <p:stCondLst>
                              <p:cond delay="7500"/>
                            </p:stCondLst>
                            <p:childTnLst>
                              <p:par>
                                <p:cTn id="273" presetID="7" presetClass="emph" presetSubtype="2" fill="hold" nodeType="afterEffect">
                                  <p:stCondLst>
                                    <p:cond delay="0"/>
                                  </p:stCondLst>
                                  <p:childTnLst>
                                    <p:animClr clrSpc="rgb" dir="cw">
                                      <p:cBhvr>
                                        <p:cTn id="274" dur="1000" fill="hold"/>
                                        <p:tgtEl>
                                          <p:spTgt spid="81"/>
                                        </p:tgtEl>
                                        <p:attrNameLst>
                                          <p:attrName>stroke.color</p:attrName>
                                        </p:attrNameLst>
                                      </p:cBhvr>
                                      <p:to>
                                        <a:schemeClr val="accent2"/>
                                      </p:to>
                                    </p:animClr>
                                    <p:set>
                                      <p:cBhvr>
                                        <p:cTn id="275" dur="1000" fill="hold"/>
                                        <p:tgtEl>
                                          <p:spTgt spid="81"/>
                                        </p:tgtEl>
                                        <p:attrNameLst>
                                          <p:attrName>stroke.on</p:attrName>
                                        </p:attrNameLst>
                                      </p:cBhvr>
                                      <p:to>
                                        <p:strVal val="true"/>
                                      </p:to>
                                    </p:set>
                                  </p:childTnLst>
                                </p:cTn>
                              </p:par>
                            </p:childTnLst>
                          </p:cTn>
                        </p:par>
                        <p:par>
                          <p:cTn id="276" fill="hold">
                            <p:stCondLst>
                              <p:cond delay="8500"/>
                            </p:stCondLst>
                            <p:childTnLst>
                              <p:par>
                                <p:cTn id="277" presetID="7" presetClass="emph" presetSubtype="2" fill="hold" nodeType="afterEffect">
                                  <p:stCondLst>
                                    <p:cond delay="0"/>
                                  </p:stCondLst>
                                  <p:childTnLst>
                                    <p:animClr clrSpc="rgb" dir="cw">
                                      <p:cBhvr>
                                        <p:cTn id="278" dur="1000" fill="hold"/>
                                        <p:tgtEl>
                                          <p:spTgt spid="56"/>
                                        </p:tgtEl>
                                        <p:attrNameLst>
                                          <p:attrName>stroke.color</p:attrName>
                                        </p:attrNameLst>
                                      </p:cBhvr>
                                      <p:to>
                                        <a:schemeClr val="accent2"/>
                                      </p:to>
                                    </p:animClr>
                                    <p:set>
                                      <p:cBhvr>
                                        <p:cTn id="279" dur="1000" fill="hold"/>
                                        <p:tgtEl>
                                          <p:spTgt spid="56"/>
                                        </p:tgtEl>
                                        <p:attrNameLst>
                                          <p:attrName>stroke.on</p:attrName>
                                        </p:attrNameLst>
                                      </p:cBhvr>
                                      <p:to>
                                        <p:strVal val="true"/>
                                      </p:to>
                                    </p:set>
                                  </p:childTnLst>
                                </p:cTn>
                              </p:par>
                            </p:childTnLst>
                          </p:cTn>
                        </p:par>
                        <p:par>
                          <p:cTn id="280" fill="hold">
                            <p:stCondLst>
                              <p:cond delay="9500"/>
                            </p:stCondLst>
                            <p:childTnLst>
                              <p:par>
                                <p:cTn id="281" presetID="7" presetClass="emph" presetSubtype="2" fill="hold" nodeType="afterEffect">
                                  <p:stCondLst>
                                    <p:cond delay="0"/>
                                  </p:stCondLst>
                                  <p:childTnLst>
                                    <p:animClr clrSpc="rgb" dir="cw">
                                      <p:cBhvr>
                                        <p:cTn id="282" dur="1000" fill="hold"/>
                                        <p:tgtEl>
                                          <p:spTgt spid="84"/>
                                        </p:tgtEl>
                                        <p:attrNameLst>
                                          <p:attrName>stroke.color</p:attrName>
                                        </p:attrNameLst>
                                      </p:cBhvr>
                                      <p:to>
                                        <a:schemeClr val="accent2"/>
                                      </p:to>
                                    </p:animClr>
                                    <p:set>
                                      <p:cBhvr>
                                        <p:cTn id="283" dur="1000" fill="hold"/>
                                        <p:tgtEl>
                                          <p:spTgt spid="84"/>
                                        </p:tgtEl>
                                        <p:attrNameLst>
                                          <p:attrName>stroke.on</p:attrName>
                                        </p:attrNameLst>
                                      </p:cBhvr>
                                      <p:to>
                                        <p:strVal val="true"/>
                                      </p:to>
                                    </p:set>
                                  </p:childTnLst>
                                </p:cTn>
                              </p:par>
                            </p:childTnLst>
                          </p:cTn>
                        </p:par>
                        <p:par>
                          <p:cTn id="284" fill="hold">
                            <p:stCondLst>
                              <p:cond delay="10500"/>
                            </p:stCondLst>
                            <p:childTnLst>
                              <p:par>
                                <p:cTn id="285" presetID="53" presetClass="entr" presetSubtype="16" fill="hold" grpId="0" nodeType="afterEffect">
                                  <p:stCondLst>
                                    <p:cond delay="0"/>
                                  </p:stCondLst>
                                  <p:childTnLst>
                                    <p:set>
                                      <p:cBhvr>
                                        <p:cTn id="286" dur="1" fill="hold">
                                          <p:stCondLst>
                                            <p:cond delay="0"/>
                                          </p:stCondLst>
                                        </p:cTn>
                                        <p:tgtEl>
                                          <p:spTgt spid="101"/>
                                        </p:tgtEl>
                                        <p:attrNameLst>
                                          <p:attrName>style.visibility</p:attrName>
                                        </p:attrNameLst>
                                      </p:cBhvr>
                                      <p:to>
                                        <p:strVal val="visible"/>
                                      </p:to>
                                    </p:set>
                                    <p:anim calcmode="lin" valueType="num">
                                      <p:cBhvr>
                                        <p:cTn id="287" dur="500" fill="hold"/>
                                        <p:tgtEl>
                                          <p:spTgt spid="101"/>
                                        </p:tgtEl>
                                        <p:attrNameLst>
                                          <p:attrName>ppt_w</p:attrName>
                                        </p:attrNameLst>
                                      </p:cBhvr>
                                      <p:tavLst>
                                        <p:tav tm="0">
                                          <p:val>
                                            <p:fltVal val="0"/>
                                          </p:val>
                                        </p:tav>
                                        <p:tav tm="100000">
                                          <p:val>
                                            <p:strVal val="#ppt_w"/>
                                          </p:val>
                                        </p:tav>
                                      </p:tavLst>
                                    </p:anim>
                                    <p:anim calcmode="lin" valueType="num">
                                      <p:cBhvr>
                                        <p:cTn id="288" dur="500" fill="hold"/>
                                        <p:tgtEl>
                                          <p:spTgt spid="101"/>
                                        </p:tgtEl>
                                        <p:attrNameLst>
                                          <p:attrName>ppt_h</p:attrName>
                                        </p:attrNameLst>
                                      </p:cBhvr>
                                      <p:tavLst>
                                        <p:tav tm="0">
                                          <p:val>
                                            <p:fltVal val="0"/>
                                          </p:val>
                                        </p:tav>
                                        <p:tav tm="100000">
                                          <p:val>
                                            <p:strVal val="#ppt_h"/>
                                          </p:val>
                                        </p:tav>
                                      </p:tavLst>
                                    </p:anim>
                                    <p:animEffect transition="in" filter="fade">
                                      <p:cBhvr>
                                        <p:cTn id="289" dur="500"/>
                                        <p:tgtEl>
                                          <p:spTgt spid="101"/>
                                        </p:tgtEl>
                                      </p:cBhvr>
                                    </p:animEffect>
                                  </p:childTnLst>
                                </p:cTn>
                              </p:par>
                            </p:childTnLst>
                          </p:cTn>
                        </p:par>
                        <p:par>
                          <p:cTn id="290" fill="hold">
                            <p:stCondLst>
                              <p:cond delay="11000"/>
                            </p:stCondLst>
                            <p:childTnLst>
                              <p:par>
                                <p:cTn id="291" presetID="8" presetClass="emph" presetSubtype="0" fill="hold" grpId="3" nodeType="afterEffect">
                                  <p:stCondLst>
                                    <p:cond delay="0"/>
                                  </p:stCondLst>
                                  <p:childTnLst>
                                    <p:animRot by="21600000">
                                      <p:cBhvr>
                                        <p:cTn id="292" dur="1000" fill="hold"/>
                                        <p:tgtEl>
                                          <p:spTgt spid="86"/>
                                        </p:tgtEl>
                                        <p:attrNameLst>
                                          <p:attrName>r</p:attrName>
                                        </p:attrNameLst>
                                      </p:cBhvr>
                                    </p:animRot>
                                  </p:childTnLst>
                                </p:cTn>
                              </p:par>
                            </p:childTnLst>
                          </p:cTn>
                        </p:par>
                        <p:par>
                          <p:cTn id="293" fill="hold">
                            <p:stCondLst>
                              <p:cond delay="12000"/>
                            </p:stCondLst>
                            <p:childTnLst>
                              <p:par>
                                <p:cTn id="294" presetID="7" presetClass="emph" presetSubtype="2" fill="hold" nodeType="afterEffect">
                                  <p:stCondLst>
                                    <p:cond delay="0"/>
                                  </p:stCondLst>
                                  <p:childTnLst>
                                    <p:animClr clrSpc="rgb" dir="cw">
                                      <p:cBhvr>
                                        <p:cTn id="295" dur="1000" fill="hold"/>
                                        <p:tgtEl>
                                          <p:spTgt spid="82"/>
                                        </p:tgtEl>
                                        <p:attrNameLst>
                                          <p:attrName>stroke.color</p:attrName>
                                        </p:attrNameLst>
                                      </p:cBhvr>
                                      <p:to>
                                        <a:schemeClr val="accent2"/>
                                      </p:to>
                                    </p:animClr>
                                    <p:set>
                                      <p:cBhvr>
                                        <p:cTn id="296" dur="1000" fill="hold"/>
                                        <p:tgtEl>
                                          <p:spTgt spid="82"/>
                                        </p:tgtEl>
                                        <p:attrNameLst>
                                          <p:attrName>stroke.on</p:attrName>
                                        </p:attrNameLst>
                                      </p:cBhvr>
                                      <p:to>
                                        <p:strVal val="true"/>
                                      </p:to>
                                    </p:set>
                                  </p:childTnLst>
                                </p:cTn>
                              </p:par>
                            </p:childTnLst>
                          </p:cTn>
                        </p:par>
                        <p:par>
                          <p:cTn id="297" fill="hold">
                            <p:stCondLst>
                              <p:cond delay="13000"/>
                            </p:stCondLst>
                            <p:childTnLst>
                              <p:par>
                                <p:cTn id="298" presetID="8" presetClass="emph" presetSubtype="0" fill="hold" grpId="1" nodeType="afterEffect">
                                  <p:stCondLst>
                                    <p:cond delay="0"/>
                                  </p:stCondLst>
                                  <p:childTnLst>
                                    <p:animRot by="21600000">
                                      <p:cBhvr>
                                        <p:cTn id="299" dur="1000" fill="hold"/>
                                        <p:tgtEl>
                                          <p:spTgt spid="89"/>
                                        </p:tgtEl>
                                        <p:attrNameLst>
                                          <p:attrName>r</p:attrName>
                                        </p:attrNameLst>
                                      </p:cBhvr>
                                    </p:animRot>
                                  </p:childTnLst>
                                </p:cTn>
                              </p:par>
                            </p:childTnLst>
                          </p:cTn>
                        </p:par>
                        <p:par>
                          <p:cTn id="300" fill="hold">
                            <p:stCondLst>
                              <p:cond delay="14000"/>
                            </p:stCondLst>
                            <p:childTnLst>
                              <p:par>
                                <p:cTn id="301" presetID="7" presetClass="emph" presetSubtype="2" fill="hold" nodeType="afterEffect">
                                  <p:stCondLst>
                                    <p:cond delay="0"/>
                                  </p:stCondLst>
                                  <p:childTnLst>
                                    <p:animClr clrSpc="rgb" dir="cw">
                                      <p:cBhvr>
                                        <p:cTn id="302" dur="1000" fill="hold"/>
                                        <p:tgtEl>
                                          <p:spTgt spid="57"/>
                                        </p:tgtEl>
                                        <p:attrNameLst>
                                          <p:attrName>stroke.color</p:attrName>
                                        </p:attrNameLst>
                                      </p:cBhvr>
                                      <p:to>
                                        <a:schemeClr val="accent2"/>
                                      </p:to>
                                    </p:animClr>
                                    <p:set>
                                      <p:cBhvr>
                                        <p:cTn id="303" dur="1000" fill="hold"/>
                                        <p:tgtEl>
                                          <p:spTgt spid="57"/>
                                        </p:tgtEl>
                                        <p:attrNameLst>
                                          <p:attrName>stroke.on</p:attrName>
                                        </p:attrNameLst>
                                      </p:cBhvr>
                                      <p:to>
                                        <p:strVal val="true"/>
                                      </p:to>
                                    </p:set>
                                  </p:childTnLst>
                                </p:cTn>
                              </p:par>
                            </p:childTnLst>
                          </p:cTn>
                        </p:par>
                        <p:par>
                          <p:cTn id="304" fill="hold">
                            <p:stCondLst>
                              <p:cond delay="15000"/>
                            </p:stCondLst>
                            <p:childTnLst>
                              <p:par>
                                <p:cTn id="305" presetID="7" presetClass="emph" presetSubtype="2" fill="hold" nodeType="afterEffect">
                                  <p:stCondLst>
                                    <p:cond delay="0"/>
                                  </p:stCondLst>
                                  <p:childTnLst>
                                    <p:animClr clrSpc="rgb" dir="cw">
                                      <p:cBhvr>
                                        <p:cTn id="306" dur="1000" fill="hold"/>
                                        <p:tgtEl>
                                          <p:spTgt spid="85"/>
                                        </p:tgtEl>
                                        <p:attrNameLst>
                                          <p:attrName>stroke.color</p:attrName>
                                        </p:attrNameLst>
                                      </p:cBhvr>
                                      <p:to>
                                        <a:schemeClr val="accent2"/>
                                      </p:to>
                                    </p:animClr>
                                    <p:set>
                                      <p:cBhvr>
                                        <p:cTn id="307" dur="1000" fill="hold"/>
                                        <p:tgtEl>
                                          <p:spTgt spid="85"/>
                                        </p:tgtEl>
                                        <p:attrNameLst>
                                          <p:attrName>stroke.on</p:attrName>
                                        </p:attrNameLst>
                                      </p:cBhvr>
                                      <p:to>
                                        <p:strVal val="true"/>
                                      </p:to>
                                    </p:set>
                                  </p:childTnLst>
                                </p:cTn>
                              </p:par>
                            </p:childTnLst>
                          </p:cTn>
                        </p:par>
                        <p:par>
                          <p:cTn id="308" fill="hold">
                            <p:stCondLst>
                              <p:cond delay="16000"/>
                            </p:stCondLst>
                            <p:childTnLst>
                              <p:par>
                                <p:cTn id="309" presetID="53" presetClass="entr" presetSubtype="16" fill="hold" grpId="0" nodeType="afterEffect">
                                  <p:stCondLst>
                                    <p:cond delay="0"/>
                                  </p:stCondLst>
                                  <p:childTnLst>
                                    <p:set>
                                      <p:cBhvr>
                                        <p:cTn id="310" dur="1" fill="hold">
                                          <p:stCondLst>
                                            <p:cond delay="0"/>
                                          </p:stCondLst>
                                        </p:cTn>
                                        <p:tgtEl>
                                          <p:spTgt spid="102"/>
                                        </p:tgtEl>
                                        <p:attrNameLst>
                                          <p:attrName>style.visibility</p:attrName>
                                        </p:attrNameLst>
                                      </p:cBhvr>
                                      <p:to>
                                        <p:strVal val="visible"/>
                                      </p:to>
                                    </p:set>
                                    <p:anim calcmode="lin" valueType="num">
                                      <p:cBhvr>
                                        <p:cTn id="311" dur="500" fill="hold"/>
                                        <p:tgtEl>
                                          <p:spTgt spid="102"/>
                                        </p:tgtEl>
                                        <p:attrNameLst>
                                          <p:attrName>ppt_w</p:attrName>
                                        </p:attrNameLst>
                                      </p:cBhvr>
                                      <p:tavLst>
                                        <p:tav tm="0">
                                          <p:val>
                                            <p:fltVal val="0"/>
                                          </p:val>
                                        </p:tav>
                                        <p:tav tm="100000">
                                          <p:val>
                                            <p:strVal val="#ppt_w"/>
                                          </p:val>
                                        </p:tav>
                                      </p:tavLst>
                                    </p:anim>
                                    <p:anim calcmode="lin" valueType="num">
                                      <p:cBhvr>
                                        <p:cTn id="312" dur="500" fill="hold"/>
                                        <p:tgtEl>
                                          <p:spTgt spid="102"/>
                                        </p:tgtEl>
                                        <p:attrNameLst>
                                          <p:attrName>ppt_h</p:attrName>
                                        </p:attrNameLst>
                                      </p:cBhvr>
                                      <p:tavLst>
                                        <p:tav tm="0">
                                          <p:val>
                                            <p:fltVal val="0"/>
                                          </p:val>
                                        </p:tav>
                                        <p:tav tm="100000">
                                          <p:val>
                                            <p:strVal val="#ppt_h"/>
                                          </p:val>
                                        </p:tav>
                                      </p:tavLst>
                                    </p:anim>
                                    <p:animEffect transition="in" filter="fade">
                                      <p:cBhvr>
                                        <p:cTn id="313" dur="500"/>
                                        <p:tgtEl>
                                          <p:spTgt spid="102"/>
                                        </p:tgtEl>
                                      </p:cBhvr>
                                    </p:animEffect>
                                  </p:childTnLst>
                                </p:cTn>
                              </p:par>
                            </p:childTnLst>
                          </p:cTn>
                        </p:par>
                      </p:childTnLst>
                    </p:cTn>
                  </p:par>
                  <p:par>
                    <p:cTn id="314" fill="hold">
                      <p:stCondLst>
                        <p:cond delay="indefinite"/>
                      </p:stCondLst>
                      <p:childTnLst>
                        <p:par>
                          <p:cTn id="315" fill="hold">
                            <p:stCondLst>
                              <p:cond delay="0"/>
                            </p:stCondLst>
                            <p:childTnLst>
                              <p:par>
                                <p:cTn id="316" presetID="8" presetClass="emph" presetSubtype="0" fill="hold" grpId="1" nodeType="clickEffect">
                                  <p:stCondLst>
                                    <p:cond delay="0"/>
                                  </p:stCondLst>
                                  <p:childTnLst>
                                    <p:animRot by="21600000">
                                      <p:cBhvr>
                                        <p:cTn id="317" dur="1000" fill="hold"/>
                                        <p:tgtEl>
                                          <p:spTgt spid="87"/>
                                        </p:tgtEl>
                                        <p:attrNameLst>
                                          <p:attrName>r</p:attrName>
                                        </p:attrNameLst>
                                      </p:cBhvr>
                                    </p:animRot>
                                  </p:childTnLst>
                                </p:cTn>
                              </p:par>
                            </p:childTnLst>
                          </p:cTn>
                        </p:par>
                        <p:par>
                          <p:cTn id="318" fill="hold">
                            <p:stCondLst>
                              <p:cond delay="1000"/>
                            </p:stCondLst>
                            <p:childTnLst>
                              <p:par>
                                <p:cTn id="319" presetID="7" presetClass="emph" presetSubtype="2" fill="hold" nodeType="afterEffect">
                                  <p:stCondLst>
                                    <p:cond delay="0"/>
                                  </p:stCondLst>
                                  <p:childTnLst>
                                    <p:animClr clrSpc="rgb" dir="cw">
                                      <p:cBhvr>
                                        <p:cTn id="320" dur="1000" fill="hold"/>
                                        <p:tgtEl>
                                          <p:spTgt spid="54"/>
                                        </p:tgtEl>
                                        <p:attrNameLst>
                                          <p:attrName>stroke.color</p:attrName>
                                        </p:attrNameLst>
                                      </p:cBhvr>
                                      <p:to>
                                        <a:schemeClr val="accent2"/>
                                      </p:to>
                                    </p:animClr>
                                    <p:set>
                                      <p:cBhvr>
                                        <p:cTn id="321" dur="1000" fill="hold"/>
                                        <p:tgtEl>
                                          <p:spTgt spid="54"/>
                                        </p:tgtEl>
                                        <p:attrNameLst>
                                          <p:attrName>stroke.on</p:attrName>
                                        </p:attrNameLst>
                                      </p:cBhvr>
                                      <p:to>
                                        <p:strVal val="true"/>
                                      </p:to>
                                    </p:set>
                                  </p:childTnLst>
                                </p:cTn>
                              </p:par>
                            </p:childTnLst>
                          </p:cTn>
                        </p:par>
                        <p:par>
                          <p:cTn id="322" fill="hold">
                            <p:stCondLst>
                              <p:cond delay="2000"/>
                            </p:stCondLst>
                            <p:childTnLst>
                              <p:par>
                                <p:cTn id="323" presetID="7" presetClass="emph" presetSubtype="2" fill="hold" nodeType="afterEffect">
                                  <p:stCondLst>
                                    <p:cond delay="0"/>
                                  </p:stCondLst>
                                  <p:childTnLst>
                                    <p:animClr clrSpc="rgb" dir="cw">
                                      <p:cBhvr>
                                        <p:cTn id="324" dur="1000" fill="hold"/>
                                        <p:tgtEl>
                                          <p:spTgt spid="64"/>
                                        </p:tgtEl>
                                        <p:attrNameLst>
                                          <p:attrName>stroke.color</p:attrName>
                                        </p:attrNameLst>
                                      </p:cBhvr>
                                      <p:to>
                                        <a:schemeClr val="accent2"/>
                                      </p:to>
                                    </p:animClr>
                                    <p:set>
                                      <p:cBhvr>
                                        <p:cTn id="325" dur="1000" fill="hold"/>
                                        <p:tgtEl>
                                          <p:spTgt spid="64"/>
                                        </p:tgtEl>
                                        <p:attrNameLst>
                                          <p:attrName>stroke.on</p:attrName>
                                        </p:attrNameLst>
                                      </p:cBhvr>
                                      <p:to>
                                        <p:strVal val="true"/>
                                      </p:to>
                                    </p:set>
                                  </p:childTnLst>
                                </p:cTn>
                              </p:par>
                            </p:childTnLst>
                          </p:cTn>
                        </p:par>
                        <p:par>
                          <p:cTn id="326" fill="hold">
                            <p:stCondLst>
                              <p:cond delay="3000"/>
                            </p:stCondLst>
                            <p:childTnLst>
                              <p:par>
                                <p:cTn id="327" presetID="8" presetClass="emph" presetSubtype="0" fill="hold" grpId="1" nodeType="afterEffect">
                                  <p:stCondLst>
                                    <p:cond delay="0"/>
                                  </p:stCondLst>
                                  <p:childTnLst>
                                    <p:animRot by="21600000">
                                      <p:cBhvr>
                                        <p:cTn id="328" dur="1000" fill="hold"/>
                                        <p:tgtEl>
                                          <p:spTgt spid="91"/>
                                        </p:tgtEl>
                                        <p:attrNameLst>
                                          <p:attrName>r</p:attrName>
                                        </p:attrNameLst>
                                      </p:cBhvr>
                                    </p:animRot>
                                  </p:childTnLst>
                                </p:cTn>
                              </p:par>
                              <p:par>
                                <p:cTn id="329" presetID="8" presetClass="emph" presetSubtype="0" fill="hold" grpId="1" nodeType="withEffect">
                                  <p:stCondLst>
                                    <p:cond delay="0"/>
                                  </p:stCondLst>
                                  <p:childTnLst>
                                    <p:animRot by="21600000">
                                      <p:cBhvr>
                                        <p:cTn id="330" dur="1000" fill="hold"/>
                                        <p:tgtEl>
                                          <p:spTgt spid="92"/>
                                        </p:tgtEl>
                                        <p:attrNameLst>
                                          <p:attrName>r</p:attrName>
                                        </p:attrNameLst>
                                      </p:cBhvr>
                                    </p:animRot>
                                  </p:childTnLst>
                                </p:cTn>
                              </p:par>
                              <p:par>
                                <p:cTn id="331" presetID="8" presetClass="emph" presetSubtype="0" fill="hold" grpId="1" nodeType="withEffect">
                                  <p:stCondLst>
                                    <p:cond delay="0"/>
                                  </p:stCondLst>
                                  <p:childTnLst>
                                    <p:animRot by="21600000">
                                      <p:cBhvr>
                                        <p:cTn id="332" dur="1000" fill="hold"/>
                                        <p:tgtEl>
                                          <p:spTgt spid="93"/>
                                        </p:tgtEl>
                                        <p:attrNameLst>
                                          <p:attrName>r</p:attrName>
                                        </p:attrNameLst>
                                      </p:cBhvr>
                                    </p:animRot>
                                  </p:childTnLst>
                                </p:cTn>
                              </p:par>
                            </p:childTnLst>
                          </p:cTn>
                        </p:par>
                        <p:par>
                          <p:cTn id="333" fill="hold">
                            <p:stCondLst>
                              <p:cond delay="4000"/>
                            </p:stCondLst>
                            <p:childTnLst>
                              <p:par>
                                <p:cTn id="334" presetID="53" presetClass="entr" presetSubtype="16" fill="hold" grpId="0" nodeType="afterEffect">
                                  <p:stCondLst>
                                    <p:cond delay="0"/>
                                  </p:stCondLst>
                                  <p:childTnLst>
                                    <p:set>
                                      <p:cBhvr>
                                        <p:cTn id="335" dur="1" fill="hold">
                                          <p:stCondLst>
                                            <p:cond delay="0"/>
                                          </p:stCondLst>
                                        </p:cTn>
                                        <p:tgtEl>
                                          <p:spTgt spid="103"/>
                                        </p:tgtEl>
                                        <p:attrNameLst>
                                          <p:attrName>style.visibility</p:attrName>
                                        </p:attrNameLst>
                                      </p:cBhvr>
                                      <p:to>
                                        <p:strVal val="visible"/>
                                      </p:to>
                                    </p:set>
                                    <p:anim calcmode="lin" valueType="num">
                                      <p:cBhvr>
                                        <p:cTn id="336" dur="500" fill="hold"/>
                                        <p:tgtEl>
                                          <p:spTgt spid="103"/>
                                        </p:tgtEl>
                                        <p:attrNameLst>
                                          <p:attrName>ppt_w</p:attrName>
                                        </p:attrNameLst>
                                      </p:cBhvr>
                                      <p:tavLst>
                                        <p:tav tm="0">
                                          <p:val>
                                            <p:fltVal val="0"/>
                                          </p:val>
                                        </p:tav>
                                        <p:tav tm="100000">
                                          <p:val>
                                            <p:strVal val="#ppt_w"/>
                                          </p:val>
                                        </p:tav>
                                      </p:tavLst>
                                    </p:anim>
                                    <p:anim calcmode="lin" valueType="num">
                                      <p:cBhvr>
                                        <p:cTn id="337" dur="500" fill="hold"/>
                                        <p:tgtEl>
                                          <p:spTgt spid="103"/>
                                        </p:tgtEl>
                                        <p:attrNameLst>
                                          <p:attrName>ppt_h</p:attrName>
                                        </p:attrNameLst>
                                      </p:cBhvr>
                                      <p:tavLst>
                                        <p:tav tm="0">
                                          <p:val>
                                            <p:fltVal val="0"/>
                                          </p:val>
                                        </p:tav>
                                        <p:tav tm="100000">
                                          <p:val>
                                            <p:strVal val="#ppt_h"/>
                                          </p:val>
                                        </p:tav>
                                      </p:tavLst>
                                    </p:anim>
                                    <p:animEffect transition="in" filter="fade">
                                      <p:cBhvr>
                                        <p:cTn id="338" dur="500"/>
                                        <p:tgtEl>
                                          <p:spTgt spid="103"/>
                                        </p:tgtEl>
                                      </p:cBhvr>
                                    </p:animEffect>
                                  </p:childTnLst>
                                </p:cTn>
                              </p:par>
                              <p:par>
                                <p:cTn id="339" presetID="53" presetClass="entr" presetSubtype="16" fill="hold" grpId="0" nodeType="withEffect">
                                  <p:stCondLst>
                                    <p:cond delay="0"/>
                                  </p:stCondLst>
                                  <p:childTnLst>
                                    <p:set>
                                      <p:cBhvr>
                                        <p:cTn id="340" dur="1" fill="hold">
                                          <p:stCondLst>
                                            <p:cond delay="0"/>
                                          </p:stCondLst>
                                        </p:cTn>
                                        <p:tgtEl>
                                          <p:spTgt spid="104"/>
                                        </p:tgtEl>
                                        <p:attrNameLst>
                                          <p:attrName>style.visibility</p:attrName>
                                        </p:attrNameLst>
                                      </p:cBhvr>
                                      <p:to>
                                        <p:strVal val="visible"/>
                                      </p:to>
                                    </p:set>
                                    <p:anim calcmode="lin" valueType="num">
                                      <p:cBhvr>
                                        <p:cTn id="341" dur="500" fill="hold"/>
                                        <p:tgtEl>
                                          <p:spTgt spid="104"/>
                                        </p:tgtEl>
                                        <p:attrNameLst>
                                          <p:attrName>ppt_w</p:attrName>
                                        </p:attrNameLst>
                                      </p:cBhvr>
                                      <p:tavLst>
                                        <p:tav tm="0">
                                          <p:val>
                                            <p:fltVal val="0"/>
                                          </p:val>
                                        </p:tav>
                                        <p:tav tm="100000">
                                          <p:val>
                                            <p:strVal val="#ppt_w"/>
                                          </p:val>
                                        </p:tav>
                                      </p:tavLst>
                                    </p:anim>
                                    <p:anim calcmode="lin" valueType="num">
                                      <p:cBhvr>
                                        <p:cTn id="342" dur="500" fill="hold"/>
                                        <p:tgtEl>
                                          <p:spTgt spid="104"/>
                                        </p:tgtEl>
                                        <p:attrNameLst>
                                          <p:attrName>ppt_h</p:attrName>
                                        </p:attrNameLst>
                                      </p:cBhvr>
                                      <p:tavLst>
                                        <p:tav tm="0">
                                          <p:val>
                                            <p:fltVal val="0"/>
                                          </p:val>
                                        </p:tav>
                                        <p:tav tm="100000">
                                          <p:val>
                                            <p:strVal val="#ppt_h"/>
                                          </p:val>
                                        </p:tav>
                                      </p:tavLst>
                                    </p:anim>
                                    <p:animEffect transition="in" filter="fade">
                                      <p:cBhvr>
                                        <p:cTn id="343" dur="500"/>
                                        <p:tgtEl>
                                          <p:spTgt spid="104"/>
                                        </p:tgtEl>
                                      </p:cBhvr>
                                    </p:animEffect>
                                  </p:childTnLst>
                                </p:cTn>
                              </p:par>
                              <p:par>
                                <p:cTn id="344" presetID="53" presetClass="entr" presetSubtype="16" fill="hold" grpId="0" nodeType="withEffect">
                                  <p:stCondLst>
                                    <p:cond delay="0"/>
                                  </p:stCondLst>
                                  <p:childTnLst>
                                    <p:set>
                                      <p:cBhvr>
                                        <p:cTn id="345" dur="1" fill="hold">
                                          <p:stCondLst>
                                            <p:cond delay="0"/>
                                          </p:stCondLst>
                                        </p:cTn>
                                        <p:tgtEl>
                                          <p:spTgt spid="105"/>
                                        </p:tgtEl>
                                        <p:attrNameLst>
                                          <p:attrName>style.visibility</p:attrName>
                                        </p:attrNameLst>
                                      </p:cBhvr>
                                      <p:to>
                                        <p:strVal val="visible"/>
                                      </p:to>
                                    </p:set>
                                    <p:anim calcmode="lin" valueType="num">
                                      <p:cBhvr>
                                        <p:cTn id="346" dur="500" fill="hold"/>
                                        <p:tgtEl>
                                          <p:spTgt spid="105"/>
                                        </p:tgtEl>
                                        <p:attrNameLst>
                                          <p:attrName>ppt_w</p:attrName>
                                        </p:attrNameLst>
                                      </p:cBhvr>
                                      <p:tavLst>
                                        <p:tav tm="0">
                                          <p:val>
                                            <p:fltVal val="0"/>
                                          </p:val>
                                        </p:tav>
                                        <p:tav tm="100000">
                                          <p:val>
                                            <p:strVal val="#ppt_w"/>
                                          </p:val>
                                        </p:tav>
                                      </p:tavLst>
                                    </p:anim>
                                    <p:anim calcmode="lin" valueType="num">
                                      <p:cBhvr>
                                        <p:cTn id="347" dur="500" fill="hold"/>
                                        <p:tgtEl>
                                          <p:spTgt spid="105"/>
                                        </p:tgtEl>
                                        <p:attrNameLst>
                                          <p:attrName>ppt_h</p:attrName>
                                        </p:attrNameLst>
                                      </p:cBhvr>
                                      <p:tavLst>
                                        <p:tav tm="0">
                                          <p:val>
                                            <p:fltVal val="0"/>
                                          </p:val>
                                        </p:tav>
                                        <p:tav tm="100000">
                                          <p:val>
                                            <p:strVal val="#ppt_h"/>
                                          </p:val>
                                        </p:tav>
                                      </p:tavLst>
                                    </p:anim>
                                    <p:animEffect transition="in" filter="fade">
                                      <p:cBhvr>
                                        <p:cTn id="348" dur="500"/>
                                        <p:tgtEl>
                                          <p:spTgt spid="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6" grpId="0" animBg="1"/>
      <p:bldP spid="86" grpId="1" animBg="1"/>
      <p:bldP spid="86" grpId="2" animBg="1"/>
      <p:bldP spid="86" grpId="3" animBg="1"/>
      <p:bldP spid="87" grpId="0" animBg="1"/>
      <p:bldP spid="87" grpId="1" animBg="1"/>
      <p:bldP spid="88" grpId="0" animBg="1"/>
      <p:bldP spid="88" grpId="1" animBg="1"/>
      <p:bldP spid="89" grpId="0" animBg="1"/>
      <p:bldP spid="89" grpId="1" animBg="1"/>
      <p:bldP spid="90" grpId="0" animBg="1"/>
      <p:bldP spid="91" grpId="0" animBg="1"/>
      <p:bldP spid="91" grpId="1" animBg="1"/>
      <p:bldP spid="92" grpId="0" animBg="1"/>
      <p:bldP spid="92" grpId="1" animBg="1"/>
      <p:bldP spid="93" grpId="0" animBg="1"/>
      <p:bldP spid="93" grpId="1"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104" grpId="0" animBg="1"/>
      <p:bldP spid="10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6"/>
          </p:nvPr>
        </p:nvSpPr>
        <p:spPr/>
        <p:txBody>
          <a:bodyPr/>
          <a:lstStyle/>
          <a:p>
            <a:fld id="{73F7777E-30F9-4D7D-9508-F94EC61F5F4D}" type="slidenum">
              <a:rPr lang="en-US" smtClean="0"/>
              <a:pPr/>
              <a:t>19</a:t>
            </a:fld>
            <a:endParaRPr lang="en-US" dirty="0"/>
          </a:p>
        </p:txBody>
      </p:sp>
      <p:sp>
        <p:nvSpPr>
          <p:cNvPr id="72" name="Title 1"/>
          <p:cNvSpPr>
            <a:spLocks noGrp="1"/>
          </p:cNvSpPr>
          <p:nvPr>
            <p:ph type="title"/>
          </p:nvPr>
        </p:nvSpPr>
        <p:spPr>
          <a:xfrm>
            <a:off x="380999" y="228600"/>
            <a:ext cx="8616698" cy="990600"/>
          </a:xfrm>
        </p:spPr>
        <p:txBody>
          <a:bodyPr>
            <a:normAutofit/>
          </a:bodyPr>
          <a:lstStyle/>
          <a:p>
            <a:r>
              <a:rPr lang="en-US" dirty="0" smtClean="0"/>
              <a:t>1. Pruning non-flipping patterns (II)</a:t>
            </a:r>
            <a:endParaRPr lang="en-US" dirty="0"/>
          </a:p>
        </p:txBody>
      </p:sp>
      <p:sp>
        <p:nvSpPr>
          <p:cNvPr id="73" name="Content Placeholder 2"/>
          <p:cNvSpPr>
            <a:spLocks noGrp="1"/>
          </p:cNvSpPr>
          <p:nvPr>
            <p:ph sz="quarter" idx="1"/>
          </p:nvPr>
        </p:nvSpPr>
        <p:spPr>
          <a:xfrm>
            <a:off x="179512" y="1474376"/>
            <a:ext cx="8586536" cy="1971761"/>
          </a:xfrm>
        </p:spPr>
        <p:txBody>
          <a:bodyPr>
            <a:normAutofit/>
          </a:bodyPr>
          <a:lstStyle/>
          <a:p>
            <a:r>
              <a:rPr lang="en-US" dirty="0" smtClean="0"/>
              <a:t>However, a superset of child </a:t>
            </a:r>
            <a:r>
              <a:rPr lang="en-US" dirty="0" err="1" smtClean="0"/>
              <a:t>itemset</a:t>
            </a:r>
            <a:r>
              <a:rPr lang="en-US" dirty="0" smtClean="0"/>
              <a:t> (</a:t>
            </a:r>
            <a:r>
              <a:rPr lang="en-US" i="1" dirty="0" smtClean="0"/>
              <a:t>a</a:t>
            </a:r>
            <a:r>
              <a:rPr lang="en-US" i="1" baseline="-25000" dirty="0" smtClean="0"/>
              <a:t>12</a:t>
            </a:r>
            <a:r>
              <a:rPr lang="en-US" i="1" dirty="0" smtClean="0"/>
              <a:t>b</a:t>
            </a:r>
            <a:r>
              <a:rPr lang="en-US" i="1" baseline="-25000" dirty="0" smtClean="0"/>
              <a:t>12</a:t>
            </a:r>
            <a:r>
              <a:rPr lang="en-US" dirty="0" smtClean="0"/>
              <a:t>) can still be a part of a flipping pattern, since we cannot predict the correlation value of its superset (</a:t>
            </a:r>
            <a:r>
              <a:rPr lang="en-US" dirty="0" smtClean="0">
                <a:solidFill>
                  <a:srgbClr val="FF0000"/>
                </a:solidFill>
              </a:rPr>
              <a:t>not anti-monotone</a:t>
            </a:r>
            <a:r>
              <a:rPr lang="en-US" dirty="0" smtClean="0"/>
              <a:t>).</a:t>
            </a:r>
            <a:endParaRPr lang="en-US" dirty="0"/>
          </a:p>
        </p:txBody>
      </p:sp>
      <p:sp>
        <p:nvSpPr>
          <p:cNvPr id="32" name="Rounded Rectangle 31"/>
          <p:cNvSpPr/>
          <p:nvPr/>
        </p:nvSpPr>
        <p:spPr>
          <a:xfrm>
            <a:off x="2310527" y="3267160"/>
            <a:ext cx="443345"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err="1" smtClean="0">
                <a:solidFill>
                  <a:schemeClr val="tx1"/>
                </a:solidFill>
              </a:rPr>
              <a:t>ab</a:t>
            </a:r>
            <a:endParaRPr lang="en-US" sz="1200" b="1" dirty="0">
              <a:solidFill>
                <a:schemeClr val="tx1"/>
              </a:solidFill>
            </a:endParaRPr>
          </a:p>
        </p:txBody>
      </p:sp>
      <p:sp>
        <p:nvSpPr>
          <p:cNvPr id="33" name="Rounded Rectangle 32"/>
          <p:cNvSpPr/>
          <p:nvPr/>
        </p:nvSpPr>
        <p:spPr>
          <a:xfrm>
            <a:off x="1243727" y="3952960"/>
            <a:ext cx="609600"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a</a:t>
            </a:r>
            <a:r>
              <a:rPr lang="en-US" sz="1200" b="1" baseline="-25000" dirty="0" smtClean="0">
                <a:solidFill>
                  <a:schemeClr val="tx1"/>
                </a:solidFill>
              </a:rPr>
              <a:t>1</a:t>
            </a:r>
            <a:r>
              <a:rPr lang="en-US" sz="1200" b="1" dirty="0" smtClean="0">
                <a:solidFill>
                  <a:schemeClr val="tx1"/>
                </a:solidFill>
              </a:rPr>
              <a:t>b</a:t>
            </a:r>
            <a:r>
              <a:rPr lang="en-US" sz="1200" b="1" baseline="-25000" dirty="0" smtClean="0">
                <a:solidFill>
                  <a:schemeClr val="tx1"/>
                </a:solidFill>
              </a:rPr>
              <a:t>1</a:t>
            </a:r>
            <a:endParaRPr lang="en-US" sz="1200" b="1" baseline="-25000" dirty="0">
              <a:solidFill>
                <a:schemeClr val="tx1"/>
              </a:solidFill>
            </a:endParaRPr>
          </a:p>
        </p:txBody>
      </p:sp>
      <p:sp>
        <p:nvSpPr>
          <p:cNvPr id="34" name="Rounded Rectangle 33"/>
          <p:cNvSpPr/>
          <p:nvPr/>
        </p:nvSpPr>
        <p:spPr>
          <a:xfrm>
            <a:off x="2158127" y="3952960"/>
            <a:ext cx="609600"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a</a:t>
            </a:r>
            <a:r>
              <a:rPr lang="en-US" sz="1200" b="1" baseline="-25000" dirty="0" smtClean="0">
                <a:solidFill>
                  <a:schemeClr val="tx1"/>
                </a:solidFill>
              </a:rPr>
              <a:t>1</a:t>
            </a:r>
            <a:r>
              <a:rPr lang="en-US" sz="1200" b="1" dirty="0" smtClean="0">
                <a:solidFill>
                  <a:schemeClr val="tx1"/>
                </a:solidFill>
              </a:rPr>
              <a:t>b</a:t>
            </a:r>
            <a:r>
              <a:rPr lang="en-US" sz="1200" b="1" baseline="-25000" dirty="0" smtClean="0">
                <a:solidFill>
                  <a:schemeClr val="tx1"/>
                </a:solidFill>
              </a:rPr>
              <a:t>2</a:t>
            </a:r>
            <a:endParaRPr lang="en-US" sz="1200" b="1" baseline="-25000" dirty="0">
              <a:solidFill>
                <a:schemeClr val="tx1"/>
              </a:solidFill>
            </a:endParaRPr>
          </a:p>
        </p:txBody>
      </p:sp>
      <p:sp>
        <p:nvSpPr>
          <p:cNvPr id="35" name="Rounded Rectangle 34"/>
          <p:cNvSpPr/>
          <p:nvPr/>
        </p:nvSpPr>
        <p:spPr>
          <a:xfrm>
            <a:off x="3072527" y="3952960"/>
            <a:ext cx="609600"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a:t>
            </a:r>
            <a:endParaRPr lang="en-US" sz="1200" b="1" dirty="0">
              <a:solidFill>
                <a:schemeClr val="tx1"/>
              </a:solidFill>
            </a:endParaRPr>
          </a:p>
        </p:txBody>
      </p:sp>
      <p:sp>
        <p:nvSpPr>
          <p:cNvPr id="36" name="Rounded Rectangle 35"/>
          <p:cNvSpPr/>
          <p:nvPr/>
        </p:nvSpPr>
        <p:spPr>
          <a:xfrm>
            <a:off x="710327" y="4943560"/>
            <a:ext cx="609600"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a</a:t>
            </a:r>
            <a:r>
              <a:rPr lang="en-US" sz="1200" b="1" baseline="-25000" dirty="0" smtClean="0">
                <a:solidFill>
                  <a:schemeClr val="tx1"/>
                </a:solidFill>
              </a:rPr>
              <a:t>11</a:t>
            </a:r>
            <a:r>
              <a:rPr lang="en-US" sz="1200" b="1" dirty="0" smtClean="0">
                <a:solidFill>
                  <a:schemeClr val="tx1"/>
                </a:solidFill>
              </a:rPr>
              <a:t>b</a:t>
            </a:r>
            <a:r>
              <a:rPr lang="en-US" sz="1200" b="1" baseline="-25000" dirty="0" smtClean="0">
                <a:solidFill>
                  <a:schemeClr val="tx1"/>
                </a:solidFill>
              </a:rPr>
              <a:t>11</a:t>
            </a:r>
            <a:endParaRPr lang="en-US" sz="1200" b="1" baseline="-25000" dirty="0">
              <a:solidFill>
                <a:schemeClr val="tx1"/>
              </a:solidFill>
            </a:endParaRPr>
          </a:p>
        </p:txBody>
      </p:sp>
      <p:sp>
        <p:nvSpPr>
          <p:cNvPr id="37" name="Rounded Rectangle 36"/>
          <p:cNvSpPr/>
          <p:nvPr/>
        </p:nvSpPr>
        <p:spPr>
          <a:xfrm>
            <a:off x="1624727" y="4943560"/>
            <a:ext cx="609600"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a</a:t>
            </a:r>
            <a:r>
              <a:rPr lang="en-US" sz="1200" b="1" baseline="-25000" dirty="0" smtClean="0">
                <a:solidFill>
                  <a:schemeClr val="tx1"/>
                </a:solidFill>
              </a:rPr>
              <a:t>11</a:t>
            </a:r>
            <a:r>
              <a:rPr lang="en-US" sz="1200" b="1" dirty="0" smtClean="0">
                <a:solidFill>
                  <a:schemeClr val="tx1"/>
                </a:solidFill>
              </a:rPr>
              <a:t>b</a:t>
            </a:r>
            <a:r>
              <a:rPr lang="en-US" sz="1200" b="1" baseline="-25000" dirty="0" smtClean="0">
                <a:solidFill>
                  <a:schemeClr val="tx1"/>
                </a:solidFill>
              </a:rPr>
              <a:t>12</a:t>
            </a:r>
            <a:endParaRPr lang="en-US" sz="1200" b="1" baseline="-25000" dirty="0">
              <a:solidFill>
                <a:schemeClr val="tx1"/>
              </a:solidFill>
            </a:endParaRPr>
          </a:p>
        </p:txBody>
      </p:sp>
      <p:sp>
        <p:nvSpPr>
          <p:cNvPr id="38" name="Rounded Rectangle 37"/>
          <p:cNvSpPr/>
          <p:nvPr/>
        </p:nvSpPr>
        <p:spPr>
          <a:xfrm>
            <a:off x="710327" y="5471811"/>
            <a:ext cx="609600"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a</a:t>
            </a:r>
            <a:r>
              <a:rPr lang="en-US" sz="1200" b="1" baseline="-25000" dirty="0" smtClean="0">
                <a:solidFill>
                  <a:schemeClr val="tx1"/>
                </a:solidFill>
              </a:rPr>
              <a:t>12</a:t>
            </a:r>
            <a:r>
              <a:rPr lang="en-US" sz="1200" b="1" dirty="0" smtClean="0">
                <a:solidFill>
                  <a:schemeClr val="tx1"/>
                </a:solidFill>
              </a:rPr>
              <a:t>b</a:t>
            </a:r>
            <a:r>
              <a:rPr lang="en-US" sz="1200" b="1" baseline="-25000" dirty="0" smtClean="0">
                <a:solidFill>
                  <a:schemeClr val="tx1"/>
                </a:solidFill>
              </a:rPr>
              <a:t>11</a:t>
            </a:r>
            <a:endParaRPr lang="en-US" sz="1200" b="1" baseline="-25000" dirty="0">
              <a:solidFill>
                <a:schemeClr val="tx1"/>
              </a:solidFill>
            </a:endParaRPr>
          </a:p>
        </p:txBody>
      </p:sp>
      <p:sp>
        <p:nvSpPr>
          <p:cNvPr id="39" name="Rounded Rectangle 38"/>
          <p:cNvSpPr/>
          <p:nvPr/>
        </p:nvSpPr>
        <p:spPr>
          <a:xfrm>
            <a:off x="1624727" y="5476960"/>
            <a:ext cx="609600"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a</a:t>
            </a:r>
            <a:r>
              <a:rPr lang="en-US" sz="1200" b="1" baseline="-25000" dirty="0" smtClean="0">
                <a:solidFill>
                  <a:schemeClr val="tx1"/>
                </a:solidFill>
              </a:rPr>
              <a:t>12</a:t>
            </a:r>
            <a:r>
              <a:rPr lang="en-US" sz="1200" b="1" dirty="0" smtClean="0">
                <a:solidFill>
                  <a:schemeClr val="tx1"/>
                </a:solidFill>
              </a:rPr>
              <a:t>b</a:t>
            </a:r>
            <a:r>
              <a:rPr lang="en-US" sz="1200" b="1" baseline="-25000" dirty="0" smtClean="0">
                <a:solidFill>
                  <a:schemeClr val="tx1"/>
                </a:solidFill>
              </a:rPr>
              <a:t>12</a:t>
            </a:r>
            <a:endParaRPr lang="en-US" sz="1200" b="1" baseline="-25000" dirty="0">
              <a:solidFill>
                <a:schemeClr val="tx1"/>
              </a:solidFill>
            </a:endParaRPr>
          </a:p>
        </p:txBody>
      </p:sp>
      <p:sp>
        <p:nvSpPr>
          <p:cNvPr id="40" name="Rounded Rectangle 39"/>
          <p:cNvSpPr/>
          <p:nvPr/>
        </p:nvSpPr>
        <p:spPr>
          <a:xfrm>
            <a:off x="557927" y="4638760"/>
            <a:ext cx="1981200" cy="12954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b="1" dirty="0">
              <a:solidFill>
                <a:schemeClr val="tx1"/>
              </a:solidFill>
            </a:endParaRPr>
          </a:p>
        </p:txBody>
      </p:sp>
      <p:cxnSp>
        <p:nvCxnSpPr>
          <p:cNvPr id="41" name="Straight Arrow Connector 40"/>
          <p:cNvCxnSpPr>
            <a:stCxn id="32" idx="2"/>
            <a:endCxn id="33" idx="0"/>
          </p:cNvCxnSpPr>
          <p:nvPr/>
        </p:nvCxnSpPr>
        <p:spPr>
          <a:xfrm rot="5400000">
            <a:off x="1849864" y="3270624"/>
            <a:ext cx="381000" cy="983673"/>
          </a:xfrm>
          <a:prstGeom prst="straightConnector1">
            <a:avLst/>
          </a:prstGeom>
          <a:ln>
            <a:solidFill>
              <a:schemeClr val="tx1"/>
            </a:solidFill>
            <a:headEnd type="none" w="med" len="med"/>
            <a:tailEnd type="triangle" w="med" len="lg"/>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33" idx="2"/>
            <a:endCxn id="40" idx="0"/>
          </p:cNvCxnSpPr>
          <p:nvPr/>
        </p:nvCxnSpPr>
        <p:spPr>
          <a:xfrm rot="5400000">
            <a:off x="1358027" y="4448260"/>
            <a:ext cx="381000" cy="1588"/>
          </a:xfrm>
          <a:prstGeom prst="straightConnector1">
            <a:avLst/>
          </a:prstGeom>
          <a:ln>
            <a:solidFill>
              <a:schemeClr val="tx1"/>
            </a:solidFill>
            <a:headEnd type="none" w="med" len="med"/>
            <a:tailEnd type="triangle" w="med" len="lg"/>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32" idx="2"/>
            <a:endCxn id="34" idx="0"/>
          </p:cNvCxnSpPr>
          <p:nvPr/>
        </p:nvCxnSpPr>
        <p:spPr>
          <a:xfrm rot="5400000">
            <a:off x="2307064" y="3727824"/>
            <a:ext cx="381000" cy="69273"/>
          </a:xfrm>
          <a:prstGeom prst="straightConnector1">
            <a:avLst/>
          </a:prstGeom>
          <a:ln>
            <a:solidFill>
              <a:schemeClr val="tx1"/>
            </a:solidFill>
            <a:headEnd type="none" w="med" len="med"/>
            <a:tailEnd type="triangle" w="med" len="lg"/>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32" idx="2"/>
            <a:endCxn id="35" idx="0"/>
          </p:cNvCxnSpPr>
          <p:nvPr/>
        </p:nvCxnSpPr>
        <p:spPr>
          <a:xfrm rot="16200000" flipH="1">
            <a:off x="2764263" y="3339896"/>
            <a:ext cx="381000" cy="845127"/>
          </a:xfrm>
          <a:prstGeom prst="straightConnector1">
            <a:avLst/>
          </a:prstGeom>
          <a:ln>
            <a:solidFill>
              <a:schemeClr val="tx1"/>
            </a:solidFill>
            <a:headEnd type="none" w="med" len="med"/>
            <a:tailEnd type="triangle" w="med" len="lg"/>
          </a:ln>
        </p:spPr>
        <p:style>
          <a:lnRef idx="1">
            <a:schemeClr val="accent1"/>
          </a:lnRef>
          <a:fillRef idx="0">
            <a:schemeClr val="accent1"/>
          </a:fillRef>
          <a:effectRef idx="0">
            <a:schemeClr val="accent1"/>
          </a:effectRef>
          <a:fontRef idx="minor">
            <a:schemeClr val="tx1"/>
          </a:fontRef>
        </p:style>
      </p:cxnSp>
      <p:sp>
        <p:nvSpPr>
          <p:cNvPr id="47" name="Oval 46"/>
          <p:cNvSpPr/>
          <p:nvPr/>
        </p:nvSpPr>
        <p:spPr>
          <a:xfrm>
            <a:off x="1520811" y="5409996"/>
            <a:ext cx="838200" cy="457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cxnSp>
        <p:nvCxnSpPr>
          <p:cNvPr id="48" name="Straight Arrow Connector 47"/>
          <p:cNvCxnSpPr>
            <a:stCxn id="47" idx="4"/>
          </p:cNvCxnSpPr>
          <p:nvPr/>
        </p:nvCxnSpPr>
        <p:spPr>
          <a:xfrm rot="16200000" flipH="1">
            <a:off x="1730361" y="6076746"/>
            <a:ext cx="457200" cy="38100"/>
          </a:xfrm>
          <a:prstGeom prst="straightConnector1">
            <a:avLst/>
          </a:prstGeom>
          <a:ln>
            <a:solidFill>
              <a:schemeClr val="tx1"/>
            </a:solidFill>
            <a:headEnd type="none" w="med" len="med"/>
            <a:tailEnd type="triangle" w="med" len="lg"/>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938927" y="6391360"/>
            <a:ext cx="3043810" cy="307777"/>
          </a:xfrm>
          <a:prstGeom prst="rect">
            <a:avLst/>
          </a:prstGeom>
          <a:noFill/>
        </p:spPr>
        <p:txBody>
          <a:bodyPr wrap="square" rtlCol="0">
            <a:spAutoFit/>
          </a:bodyPr>
          <a:lstStyle/>
          <a:p>
            <a:r>
              <a:rPr lang="en-US" sz="1400" b="1" dirty="0" smtClean="0"/>
              <a:t>Vertical pruning if it is not flipping</a:t>
            </a:r>
            <a:endParaRPr lang="en-US" sz="1400" b="1" dirty="0"/>
          </a:p>
        </p:txBody>
      </p:sp>
      <p:sp>
        <p:nvSpPr>
          <p:cNvPr id="50" name="Rounded Rectangle 49"/>
          <p:cNvSpPr/>
          <p:nvPr/>
        </p:nvSpPr>
        <p:spPr>
          <a:xfrm>
            <a:off x="6414332" y="3267160"/>
            <a:ext cx="623456"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err="1" smtClean="0">
                <a:solidFill>
                  <a:schemeClr val="tx1"/>
                </a:solidFill>
              </a:rPr>
              <a:t>abc</a:t>
            </a:r>
            <a:endParaRPr lang="en-US" sz="1200" b="1" dirty="0">
              <a:solidFill>
                <a:schemeClr val="tx1"/>
              </a:solidFill>
            </a:endParaRPr>
          </a:p>
        </p:txBody>
      </p:sp>
      <p:sp>
        <p:nvSpPr>
          <p:cNvPr id="51" name="Rounded Rectangle 50"/>
          <p:cNvSpPr/>
          <p:nvPr/>
        </p:nvSpPr>
        <p:spPr>
          <a:xfrm>
            <a:off x="5313761" y="3952960"/>
            <a:ext cx="857252"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a</a:t>
            </a:r>
            <a:r>
              <a:rPr lang="en-US" sz="1200" b="1" baseline="-25000" dirty="0" smtClean="0">
                <a:solidFill>
                  <a:schemeClr val="tx1"/>
                </a:solidFill>
              </a:rPr>
              <a:t>1</a:t>
            </a:r>
            <a:r>
              <a:rPr lang="en-US" sz="1200" b="1" dirty="0" smtClean="0">
                <a:solidFill>
                  <a:schemeClr val="tx1"/>
                </a:solidFill>
              </a:rPr>
              <a:t>b</a:t>
            </a:r>
            <a:r>
              <a:rPr lang="en-US" sz="1200" b="1" baseline="-25000" dirty="0" smtClean="0">
                <a:solidFill>
                  <a:schemeClr val="tx1"/>
                </a:solidFill>
              </a:rPr>
              <a:t>1</a:t>
            </a:r>
            <a:r>
              <a:rPr lang="en-US" sz="1200" b="1" dirty="0" smtClean="0">
                <a:solidFill>
                  <a:schemeClr val="tx1"/>
                </a:solidFill>
              </a:rPr>
              <a:t>c</a:t>
            </a:r>
            <a:r>
              <a:rPr lang="en-US" sz="1200" b="1" baseline="-25000" dirty="0" smtClean="0">
                <a:solidFill>
                  <a:schemeClr val="tx1"/>
                </a:solidFill>
              </a:rPr>
              <a:t>1</a:t>
            </a:r>
            <a:endParaRPr lang="en-US" sz="1200" b="1" baseline="-25000" dirty="0">
              <a:solidFill>
                <a:schemeClr val="tx1"/>
              </a:solidFill>
            </a:endParaRPr>
          </a:p>
        </p:txBody>
      </p:sp>
      <p:sp>
        <p:nvSpPr>
          <p:cNvPr id="52" name="Rounded Rectangle 51"/>
          <p:cNvSpPr/>
          <p:nvPr/>
        </p:nvSpPr>
        <p:spPr>
          <a:xfrm>
            <a:off x="6228161" y="3952960"/>
            <a:ext cx="857252"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a</a:t>
            </a:r>
            <a:r>
              <a:rPr lang="en-US" sz="1200" b="1" baseline="-25000" dirty="0" smtClean="0">
                <a:solidFill>
                  <a:schemeClr val="tx1"/>
                </a:solidFill>
              </a:rPr>
              <a:t>1</a:t>
            </a:r>
            <a:r>
              <a:rPr lang="en-US" sz="1200" b="1" dirty="0" smtClean="0">
                <a:solidFill>
                  <a:schemeClr val="tx1"/>
                </a:solidFill>
              </a:rPr>
              <a:t>b</a:t>
            </a:r>
            <a:r>
              <a:rPr lang="en-US" sz="1200" b="1" baseline="-25000" dirty="0" smtClean="0">
                <a:solidFill>
                  <a:schemeClr val="tx1"/>
                </a:solidFill>
              </a:rPr>
              <a:t>1</a:t>
            </a:r>
            <a:r>
              <a:rPr lang="en-US" sz="1200" b="1" dirty="0" smtClean="0">
                <a:solidFill>
                  <a:schemeClr val="tx1"/>
                </a:solidFill>
              </a:rPr>
              <a:t>c</a:t>
            </a:r>
            <a:r>
              <a:rPr lang="en-US" sz="1200" b="1" baseline="-25000" dirty="0" smtClean="0">
                <a:solidFill>
                  <a:schemeClr val="tx1"/>
                </a:solidFill>
              </a:rPr>
              <a:t>2</a:t>
            </a:r>
            <a:endParaRPr lang="en-US" sz="1200" b="1" baseline="-25000" dirty="0">
              <a:solidFill>
                <a:schemeClr val="tx1"/>
              </a:solidFill>
            </a:endParaRPr>
          </a:p>
        </p:txBody>
      </p:sp>
      <p:sp>
        <p:nvSpPr>
          <p:cNvPr id="53" name="Rounded Rectangle 52"/>
          <p:cNvSpPr/>
          <p:nvPr/>
        </p:nvSpPr>
        <p:spPr>
          <a:xfrm>
            <a:off x="7266387" y="3952960"/>
            <a:ext cx="609600"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a:t>
            </a:r>
            <a:endParaRPr lang="en-US" sz="1200" b="1" dirty="0">
              <a:solidFill>
                <a:schemeClr val="tx1"/>
              </a:solidFill>
            </a:endParaRPr>
          </a:p>
        </p:txBody>
      </p:sp>
      <p:sp>
        <p:nvSpPr>
          <p:cNvPr id="54" name="Rounded Rectangle 53"/>
          <p:cNvSpPr/>
          <p:nvPr/>
        </p:nvSpPr>
        <p:spPr>
          <a:xfrm>
            <a:off x="5430234" y="5058763"/>
            <a:ext cx="533400" cy="304800"/>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a:t>
            </a:r>
            <a:endParaRPr lang="en-US" sz="2000" b="1" dirty="0">
              <a:solidFill>
                <a:schemeClr val="tx1"/>
              </a:solidFill>
            </a:endParaRPr>
          </a:p>
        </p:txBody>
      </p:sp>
      <p:sp>
        <p:nvSpPr>
          <p:cNvPr id="55" name="Rounded Rectangle 54"/>
          <p:cNvSpPr/>
          <p:nvPr/>
        </p:nvSpPr>
        <p:spPr>
          <a:xfrm>
            <a:off x="4340699" y="5471811"/>
            <a:ext cx="838200" cy="307032"/>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a</a:t>
            </a:r>
            <a:r>
              <a:rPr lang="en-US" sz="1200" b="1" baseline="-25000" dirty="0" smtClean="0">
                <a:solidFill>
                  <a:schemeClr val="tx1"/>
                </a:solidFill>
              </a:rPr>
              <a:t>12</a:t>
            </a:r>
            <a:r>
              <a:rPr lang="en-US" sz="1200" b="1" dirty="0" smtClean="0">
                <a:solidFill>
                  <a:schemeClr val="tx1"/>
                </a:solidFill>
              </a:rPr>
              <a:t>b</a:t>
            </a:r>
            <a:r>
              <a:rPr lang="en-US" sz="1200" b="1" baseline="-25000" dirty="0" smtClean="0">
                <a:solidFill>
                  <a:schemeClr val="tx1"/>
                </a:solidFill>
              </a:rPr>
              <a:t>12</a:t>
            </a:r>
            <a:r>
              <a:rPr lang="en-US" sz="1200" b="1" dirty="0" smtClean="0">
                <a:solidFill>
                  <a:schemeClr val="tx1"/>
                </a:solidFill>
              </a:rPr>
              <a:t>c</a:t>
            </a:r>
            <a:r>
              <a:rPr lang="en-US" sz="1200" b="1" baseline="-25000" dirty="0" smtClean="0">
                <a:solidFill>
                  <a:schemeClr val="tx1"/>
                </a:solidFill>
              </a:rPr>
              <a:t>12</a:t>
            </a:r>
            <a:endParaRPr lang="en-US" sz="1200" b="1" baseline="-25000" dirty="0">
              <a:solidFill>
                <a:schemeClr val="tx1"/>
              </a:solidFill>
            </a:endParaRPr>
          </a:p>
        </p:txBody>
      </p:sp>
      <p:sp>
        <p:nvSpPr>
          <p:cNvPr id="57" name="Rounded Rectangle 56"/>
          <p:cNvSpPr/>
          <p:nvPr/>
        </p:nvSpPr>
        <p:spPr>
          <a:xfrm>
            <a:off x="4063127" y="4638760"/>
            <a:ext cx="1835852" cy="1299865"/>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b="1" dirty="0">
              <a:solidFill>
                <a:schemeClr val="tx1"/>
              </a:solidFill>
            </a:endParaRPr>
          </a:p>
        </p:txBody>
      </p:sp>
      <p:cxnSp>
        <p:nvCxnSpPr>
          <p:cNvPr id="59" name="Straight Arrow Connector 58"/>
          <p:cNvCxnSpPr>
            <a:stCxn id="50" idx="2"/>
            <a:endCxn id="51" idx="0"/>
          </p:cNvCxnSpPr>
          <p:nvPr/>
        </p:nvCxnSpPr>
        <p:spPr>
          <a:xfrm rot="5400000">
            <a:off x="6043724" y="3270624"/>
            <a:ext cx="381000" cy="983673"/>
          </a:xfrm>
          <a:prstGeom prst="straightConnector1">
            <a:avLst/>
          </a:prstGeom>
          <a:ln>
            <a:solidFill>
              <a:schemeClr val="tx1"/>
            </a:solidFill>
            <a:headEnd type="none" w="med" len="med"/>
            <a:tailEnd type="triangle" w="med" len="lg"/>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a:stCxn id="51" idx="2"/>
            <a:endCxn id="57" idx="0"/>
          </p:cNvCxnSpPr>
          <p:nvPr/>
        </p:nvCxnSpPr>
        <p:spPr>
          <a:xfrm flipH="1">
            <a:off x="4981053" y="4257760"/>
            <a:ext cx="761334" cy="381000"/>
          </a:xfrm>
          <a:prstGeom prst="straightConnector1">
            <a:avLst/>
          </a:prstGeom>
          <a:ln>
            <a:solidFill>
              <a:schemeClr val="tx1"/>
            </a:solidFill>
            <a:headEnd type="none" w="med" len="med"/>
            <a:tailEnd type="triangle" w="med" len="lg"/>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stCxn id="50" idx="2"/>
            <a:endCxn id="52" idx="0"/>
          </p:cNvCxnSpPr>
          <p:nvPr/>
        </p:nvCxnSpPr>
        <p:spPr>
          <a:xfrm rot="5400000">
            <a:off x="6500924" y="3727824"/>
            <a:ext cx="381000" cy="69273"/>
          </a:xfrm>
          <a:prstGeom prst="straightConnector1">
            <a:avLst/>
          </a:prstGeom>
          <a:ln>
            <a:solidFill>
              <a:schemeClr val="tx1"/>
            </a:solidFill>
            <a:headEnd type="none" w="med" len="med"/>
            <a:tailEnd type="triangle" w="med" len="lg"/>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a:stCxn id="50" idx="2"/>
            <a:endCxn id="53" idx="0"/>
          </p:cNvCxnSpPr>
          <p:nvPr/>
        </p:nvCxnSpPr>
        <p:spPr>
          <a:xfrm rot="16200000" flipH="1">
            <a:off x="6958123" y="3339896"/>
            <a:ext cx="381000" cy="845127"/>
          </a:xfrm>
          <a:prstGeom prst="straightConnector1">
            <a:avLst/>
          </a:prstGeom>
          <a:ln>
            <a:solidFill>
              <a:schemeClr val="tx1"/>
            </a:solidFill>
            <a:headEnd type="none" w="med" len="med"/>
            <a:tailEnd type="triangle" w="med" len="lg"/>
          </a:ln>
        </p:spPr>
        <p:style>
          <a:lnRef idx="1">
            <a:schemeClr val="accent1"/>
          </a:lnRef>
          <a:fillRef idx="0">
            <a:schemeClr val="accent1"/>
          </a:fillRef>
          <a:effectRef idx="0">
            <a:schemeClr val="accent1"/>
          </a:effectRef>
          <a:fontRef idx="minor">
            <a:schemeClr val="tx1"/>
          </a:fontRef>
        </p:style>
      </p:cxnSp>
      <p:sp>
        <p:nvSpPr>
          <p:cNvPr id="63" name="Oval 62"/>
          <p:cNvSpPr/>
          <p:nvPr/>
        </p:nvSpPr>
        <p:spPr>
          <a:xfrm>
            <a:off x="4063126" y="4842738"/>
            <a:ext cx="1436597" cy="109142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cxnSp>
        <p:nvCxnSpPr>
          <p:cNvPr id="64" name="Straight Arrow Connector 63"/>
          <p:cNvCxnSpPr>
            <a:stCxn id="47" idx="6"/>
            <a:endCxn id="79" idx="2"/>
          </p:cNvCxnSpPr>
          <p:nvPr/>
        </p:nvCxnSpPr>
        <p:spPr>
          <a:xfrm flipV="1">
            <a:off x="2359011" y="5388449"/>
            <a:ext cx="4041163" cy="250147"/>
          </a:xfrm>
          <a:prstGeom prst="straightConnector1">
            <a:avLst/>
          </a:prstGeom>
          <a:ln>
            <a:solidFill>
              <a:schemeClr val="tx1"/>
            </a:solidFill>
            <a:headEnd type="none" w="med" len="med"/>
            <a:tailEnd type="triangle" w="med" len="lg"/>
          </a:ln>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a:off x="2547395" y="5562819"/>
            <a:ext cx="1660260" cy="523220"/>
          </a:xfrm>
          <a:prstGeom prst="rect">
            <a:avLst/>
          </a:prstGeom>
          <a:noFill/>
        </p:spPr>
        <p:txBody>
          <a:bodyPr wrap="square" rtlCol="0">
            <a:spAutoFit/>
          </a:bodyPr>
          <a:lstStyle/>
          <a:p>
            <a:r>
              <a:rPr lang="en-US" sz="1400" b="1" dirty="0" smtClean="0"/>
              <a:t>Horizontal pruning </a:t>
            </a:r>
            <a:r>
              <a:rPr lang="en-US" sz="1400" b="1" u="sng" dirty="0" smtClean="0"/>
              <a:t>not available</a:t>
            </a:r>
            <a:endParaRPr lang="en-US" sz="1400" b="1" u="sng" dirty="0"/>
          </a:p>
        </p:txBody>
      </p:sp>
      <p:sp>
        <p:nvSpPr>
          <p:cNvPr id="68" name="Rounded Rectangle 67"/>
          <p:cNvSpPr/>
          <p:nvPr/>
        </p:nvSpPr>
        <p:spPr>
          <a:xfrm>
            <a:off x="4340699" y="4943560"/>
            <a:ext cx="838200" cy="307032"/>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a</a:t>
            </a:r>
            <a:r>
              <a:rPr lang="en-US" sz="1200" b="1" baseline="-25000" dirty="0" smtClean="0">
                <a:solidFill>
                  <a:schemeClr val="tx1"/>
                </a:solidFill>
              </a:rPr>
              <a:t>12</a:t>
            </a:r>
            <a:r>
              <a:rPr lang="en-US" sz="1200" b="1" dirty="0" smtClean="0">
                <a:solidFill>
                  <a:schemeClr val="tx1"/>
                </a:solidFill>
              </a:rPr>
              <a:t>b</a:t>
            </a:r>
            <a:r>
              <a:rPr lang="en-US" sz="1200" b="1" baseline="-25000" dirty="0" smtClean="0">
                <a:solidFill>
                  <a:schemeClr val="tx1"/>
                </a:solidFill>
              </a:rPr>
              <a:t>12</a:t>
            </a:r>
            <a:r>
              <a:rPr lang="en-US" sz="1200" b="1" dirty="0" smtClean="0">
                <a:solidFill>
                  <a:schemeClr val="tx1"/>
                </a:solidFill>
              </a:rPr>
              <a:t>c</a:t>
            </a:r>
            <a:r>
              <a:rPr lang="en-US" sz="1200" b="1" baseline="-25000" dirty="0" smtClean="0">
                <a:solidFill>
                  <a:schemeClr val="tx1"/>
                </a:solidFill>
              </a:rPr>
              <a:t>11</a:t>
            </a:r>
            <a:endParaRPr lang="en-US" sz="1200" b="1" baseline="-25000" dirty="0">
              <a:solidFill>
                <a:schemeClr val="tx1"/>
              </a:solidFill>
            </a:endParaRPr>
          </a:p>
        </p:txBody>
      </p:sp>
      <p:cxnSp>
        <p:nvCxnSpPr>
          <p:cNvPr id="69" name="Straight Arrow Connector 68"/>
          <p:cNvCxnSpPr>
            <a:stCxn id="47" idx="6"/>
          </p:cNvCxnSpPr>
          <p:nvPr/>
        </p:nvCxnSpPr>
        <p:spPr>
          <a:xfrm flipV="1">
            <a:off x="2359011" y="5257596"/>
            <a:ext cx="1752600" cy="381000"/>
          </a:xfrm>
          <a:prstGeom prst="straightConnector1">
            <a:avLst/>
          </a:prstGeom>
          <a:ln>
            <a:solidFill>
              <a:schemeClr val="tx1"/>
            </a:solidFill>
            <a:headEnd type="none" w="med" len="med"/>
            <a:tailEnd type="triangle" w="med" len="lg"/>
          </a:ln>
        </p:spPr>
        <p:style>
          <a:lnRef idx="1">
            <a:schemeClr val="accent1"/>
          </a:lnRef>
          <a:fillRef idx="0">
            <a:schemeClr val="accent1"/>
          </a:fillRef>
          <a:effectRef idx="0">
            <a:schemeClr val="accent1"/>
          </a:effectRef>
          <a:fontRef idx="minor">
            <a:schemeClr val="tx1"/>
          </a:fontRef>
        </p:style>
      </p:cxnSp>
      <p:sp>
        <p:nvSpPr>
          <p:cNvPr id="70" name="Rounded Rectangle 69"/>
          <p:cNvSpPr/>
          <p:nvPr/>
        </p:nvSpPr>
        <p:spPr>
          <a:xfrm>
            <a:off x="7774635" y="5095901"/>
            <a:ext cx="533400" cy="304800"/>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a:t>
            </a:r>
            <a:endParaRPr lang="en-US" b="1" dirty="0">
              <a:solidFill>
                <a:schemeClr val="tx1"/>
              </a:solidFill>
            </a:endParaRPr>
          </a:p>
        </p:txBody>
      </p:sp>
      <p:sp>
        <p:nvSpPr>
          <p:cNvPr id="71" name="Rounded Rectangle 70"/>
          <p:cNvSpPr/>
          <p:nvPr/>
        </p:nvSpPr>
        <p:spPr>
          <a:xfrm>
            <a:off x="6677747" y="5471811"/>
            <a:ext cx="838200" cy="307032"/>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a</a:t>
            </a:r>
            <a:r>
              <a:rPr lang="en-US" sz="1200" b="1" baseline="-25000" dirty="0" smtClean="0">
                <a:solidFill>
                  <a:schemeClr val="tx1"/>
                </a:solidFill>
              </a:rPr>
              <a:t>12</a:t>
            </a:r>
            <a:r>
              <a:rPr lang="en-US" sz="1200" b="1" dirty="0" smtClean="0">
                <a:solidFill>
                  <a:schemeClr val="tx1"/>
                </a:solidFill>
              </a:rPr>
              <a:t>b</a:t>
            </a:r>
            <a:r>
              <a:rPr lang="en-US" sz="1200" b="1" baseline="-25000" dirty="0" smtClean="0">
                <a:solidFill>
                  <a:schemeClr val="tx1"/>
                </a:solidFill>
              </a:rPr>
              <a:t>12</a:t>
            </a:r>
            <a:r>
              <a:rPr lang="en-US" sz="1200" b="1" dirty="0" smtClean="0">
                <a:solidFill>
                  <a:schemeClr val="tx1"/>
                </a:solidFill>
              </a:rPr>
              <a:t>c</a:t>
            </a:r>
            <a:r>
              <a:rPr lang="en-US" sz="1200" b="1" baseline="-25000" dirty="0" smtClean="0">
                <a:solidFill>
                  <a:schemeClr val="tx1"/>
                </a:solidFill>
              </a:rPr>
              <a:t>22</a:t>
            </a:r>
            <a:endParaRPr lang="en-US" sz="1200" b="1" baseline="-25000" dirty="0">
              <a:solidFill>
                <a:schemeClr val="tx1"/>
              </a:solidFill>
            </a:endParaRPr>
          </a:p>
        </p:txBody>
      </p:sp>
      <p:sp>
        <p:nvSpPr>
          <p:cNvPr id="78" name="Rounded Rectangle 77"/>
          <p:cNvSpPr/>
          <p:nvPr/>
        </p:nvSpPr>
        <p:spPr>
          <a:xfrm>
            <a:off x="6400175" y="4638760"/>
            <a:ext cx="1835852" cy="1299865"/>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b="1" dirty="0">
              <a:solidFill>
                <a:schemeClr val="tx1"/>
              </a:solidFill>
            </a:endParaRPr>
          </a:p>
        </p:txBody>
      </p:sp>
      <p:sp>
        <p:nvSpPr>
          <p:cNvPr id="79" name="Oval 78"/>
          <p:cNvSpPr/>
          <p:nvPr/>
        </p:nvSpPr>
        <p:spPr>
          <a:xfrm>
            <a:off x="6400174" y="4842738"/>
            <a:ext cx="1436597" cy="109142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80" name="Rounded Rectangle 79"/>
          <p:cNvSpPr/>
          <p:nvPr/>
        </p:nvSpPr>
        <p:spPr>
          <a:xfrm>
            <a:off x="6677747" y="4943560"/>
            <a:ext cx="838200" cy="307032"/>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a</a:t>
            </a:r>
            <a:r>
              <a:rPr lang="en-US" sz="1200" b="1" baseline="-25000" dirty="0" smtClean="0">
                <a:solidFill>
                  <a:schemeClr val="tx1"/>
                </a:solidFill>
              </a:rPr>
              <a:t>12</a:t>
            </a:r>
            <a:r>
              <a:rPr lang="en-US" sz="1200" b="1" dirty="0" smtClean="0">
                <a:solidFill>
                  <a:schemeClr val="tx1"/>
                </a:solidFill>
              </a:rPr>
              <a:t>b</a:t>
            </a:r>
            <a:r>
              <a:rPr lang="en-US" sz="1200" b="1" baseline="-25000" dirty="0" smtClean="0">
                <a:solidFill>
                  <a:schemeClr val="tx1"/>
                </a:solidFill>
              </a:rPr>
              <a:t>12</a:t>
            </a:r>
            <a:r>
              <a:rPr lang="en-US" sz="1200" b="1" dirty="0" smtClean="0">
                <a:solidFill>
                  <a:schemeClr val="tx1"/>
                </a:solidFill>
              </a:rPr>
              <a:t>c</a:t>
            </a:r>
            <a:r>
              <a:rPr lang="en-US" sz="1200" b="1" baseline="-25000" dirty="0" smtClean="0">
                <a:solidFill>
                  <a:schemeClr val="tx1"/>
                </a:solidFill>
              </a:rPr>
              <a:t>21</a:t>
            </a:r>
            <a:endParaRPr lang="en-US" sz="1200" b="1" baseline="-25000" dirty="0">
              <a:solidFill>
                <a:schemeClr val="tx1"/>
              </a:solidFill>
            </a:endParaRPr>
          </a:p>
        </p:txBody>
      </p:sp>
      <p:cxnSp>
        <p:nvCxnSpPr>
          <p:cNvPr id="85" name="Straight Arrow Connector 84"/>
          <p:cNvCxnSpPr>
            <a:stCxn id="52" idx="2"/>
            <a:endCxn id="78" idx="0"/>
          </p:cNvCxnSpPr>
          <p:nvPr/>
        </p:nvCxnSpPr>
        <p:spPr>
          <a:xfrm>
            <a:off x="6656787" y="4257760"/>
            <a:ext cx="661314" cy="381000"/>
          </a:xfrm>
          <a:prstGeom prst="straightConnector1">
            <a:avLst/>
          </a:prstGeom>
          <a:ln>
            <a:solidFill>
              <a:schemeClr val="tx1"/>
            </a:solidFill>
            <a:headEnd type="none" w="med" len="med"/>
            <a:tailEnd type="triangle" w="med" len="lg"/>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a:off x="481727" y="3724360"/>
            <a:ext cx="81534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481727" y="4486360"/>
            <a:ext cx="81534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9" name="Plus 88"/>
          <p:cNvSpPr/>
          <p:nvPr/>
        </p:nvSpPr>
        <p:spPr>
          <a:xfrm>
            <a:off x="2731425" y="3088367"/>
            <a:ext cx="189807" cy="189807"/>
          </a:xfrm>
          <a:prstGeom prst="mathPlus">
            <a:avLst/>
          </a:prstGeom>
          <a:solidFill>
            <a:srgbClr val="3399FF"/>
          </a:solidFill>
          <a:ln>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92" name="Minus 91"/>
          <p:cNvSpPr/>
          <p:nvPr/>
        </p:nvSpPr>
        <p:spPr>
          <a:xfrm>
            <a:off x="1816062" y="3797887"/>
            <a:ext cx="221722" cy="221722"/>
          </a:xfrm>
          <a:prstGeom prst="mathMinus">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95" name="Plus 94"/>
          <p:cNvSpPr/>
          <p:nvPr/>
        </p:nvSpPr>
        <p:spPr>
          <a:xfrm>
            <a:off x="2731424" y="3800560"/>
            <a:ext cx="189807" cy="189807"/>
          </a:xfrm>
          <a:prstGeom prst="mathPlus">
            <a:avLst/>
          </a:prstGeom>
          <a:solidFill>
            <a:srgbClr val="3399FF"/>
          </a:solidFill>
          <a:ln>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96" name="Minus 95"/>
          <p:cNvSpPr/>
          <p:nvPr/>
        </p:nvSpPr>
        <p:spPr>
          <a:xfrm>
            <a:off x="6960552" y="3072409"/>
            <a:ext cx="221722" cy="221722"/>
          </a:xfrm>
          <a:prstGeom prst="mathMinus">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97" name="Minus 96"/>
          <p:cNvSpPr/>
          <p:nvPr/>
        </p:nvSpPr>
        <p:spPr>
          <a:xfrm>
            <a:off x="6011751" y="3784602"/>
            <a:ext cx="221722" cy="221722"/>
          </a:xfrm>
          <a:prstGeom prst="mathMinus">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98" name="Plus 97"/>
          <p:cNvSpPr/>
          <p:nvPr/>
        </p:nvSpPr>
        <p:spPr>
          <a:xfrm>
            <a:off x="6920577" y="3782739"/>
            <a:ext cx="189807" cy="189807"/>
          </a:xfrm>
          <a:prstGeom prst="mathPlus">
            <a:avLst/>
          </a:prstGeom>
          <a:solidFill>
            <a:srgbClr val="3399FF"/>
          </a:solidFill>
          <a:ln>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101" name="Multiply 100"/>
          <p:cNvSpPr/>
          <p:nvPr/>
        </p:nvSpPr>
        <p:spPr>
          <a:xfrm>
            <a:off x="1565215" y="5856293"/>
            <a:ext cx="766156" cy="468103"/>
          </a:xfrm>
          <a:prstGeom prst="mathMultiply">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102" name="Minus 101"/>
          <p:cNvSpPr/>
          <p:nvPr/>
        </p:nvSpPr>
        <p:spPr>
          <a:xfrm>
            <a:off x="2241205" y="5337235"/>
            <a:ext cx="221722" cy="221722"/>
          </a:xfrm>
          <a:prstGeom prst="mathMinus">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103" name="Minus 102"/>
          <p:cNvSpPr/>
          <p:nvPr/>
        </p:nvSpPr>
        <p:spPr>
          <a:xfrm>
            <a:off x="7473523" y="5326368"/>
            <a:ext cx="221722" cy="221722"/>
          </a:xfrm>
          <a:prstGeom prst="mathMinus">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104" name="Plus 103"/>
          <p:cNvSpPr/>
          <p:nvPr/>
        </p:nvSpPr>
        <p:spPr>
          <a:xfrm>
            <a:off x="7476283" y="4747834"/>
            <a:ext cx="189807" cy="189807"/>
          </a:xfrm>
          <a:prstGeom prst="mathPlus">
            <a:avLst/>
          </a:prstGeom>
          <a:solidFill>
            <a:srgbClr val="3399FF"/>
          </a:solidFill>
          <a:ln>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Tree>
    <p:extLst>
      <p:ext uri="{BB962C8B-B14F-4D97-AF65-F5344CB8AC3E}">
        <p14:creationId xmlns:p14="http://schemas.microsoft.com/office/powerpoint/2010/main" val="42029513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1"/>
                                        </p:tgtEl>
                                        <p:attrNameLst>
                                          <p:attrName>style.visibility</p:attrName>
                                        </p:attrNameLst>
                                      </p:cBhvr>
                                      <p:to>
                                        <p:strVal val="visible"/>
                                      </p:to>
                                    </p:set>
                                    <p:anim calcmode="lin" valueType="num">
                                      <p:cBhvr>
                                        <p:cTn id="7" dur="500" fill="hold"/>
                                        <p:tgtEl>
                                          <p:spTgt spid="101"/>
                                        </p:tgtEl>
                                        <p:attrNameLst>
                                          <p:attrName>ppt_w</p:attrName>
                                        </p:attrNameLst>
                                      </p:cBhvr>
                                      <p:tavLst>
                                        <p:tav tm="0">
                                          <p:val>
                                            <p:fltVal val="0"/>
                                          </p:val>
                                        </p:tav>
                                        <p:tav tm="100000">
                                          <p:val>
                                            <p:strVal val="#ppt_w"/>
                                          </p:val>
                                        </p:tav>
                                      </p:tavLst>
                                    </p:anim>
                                    <p:anim calcmode="lin" valueType="num">
                                      <p:cBhvr>
                                        <p:cTn id="8" dur="500" fill="hold"/>
                                        <p:tgtEl>
                                          <p:spTgt spid="101"/>
                                        </p:tgtEl>
                                        <p:attrNameLst>
                                          <p:attrName>ppt_h</p:attrName>
                                        </p:attrNameLst>
                                      </p:cBhvr>
                                      <p:tavLst>
                                        <p:tav tm="0">
                                          <p:val>
                                            <p:fltVal val="0"/>
                                          </p:val>
                                        </p:tav>
                                        <p:tav tm="100000">
                                          <p:val>
                                            <p:strVal val="#ppt_h"/>
                                          </p:val>
                                        </p:tav>
                                      </p:tavLst>
                                    </p:anim>
                                    <p:animEffect transition="in" filter="fade">
                                      <p:cBhvr>
                                        <p:cTn id="9" dur="500"/>
                                        <p:tgtEl>
                                          <p:spTgt spid="101"/>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65"/>
                                        </p:tgtEl>
                                        <p:attrNameLst>
                                          <p:attrName>style.visibility</p:attrName>
                                        </p:attrNameLst>
                                      </p:cBhvr>
                                      <p:to>
                                        <p:strVal val="visible"/>
                                      </p:to>
                                    </p:set>
                                    <p:animEffect transition="in" filter="wipe(down)">
                                      <p:cBhvr>
                                        <p:cTn id="14" dur="5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p:bldP spid="10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sz="quarter" idx="1"/>
          </p:nvPr>
        </p:nvSpPr>
        <p:spPr>
          <a:xfrm>
            <a:off x="1187624" y="1743569"/>
            <a:ext cx="7722440" cy="4495800"/>
          </a:xfrm>
        </p:spPr>
        <p:txBody>
          <a:bodyPr/>
          <a:lstStyle/>
          <a:p>
            <a:r>
              <a:rPr lang="en-US" dirty="0" smtClean="0"/>
              <a:t>Challenge: strong correlations with low support</a:t>
            </a:r>
          </a:p>
          <a:p>
            <a:r>
              <a:rPr lang="en-US" dirty="0" smtClean="0"/>
              <a:t>Flipping correlation patterns</a:t>
            </a:r>
          </a:p>
          <a:p>
            <a:r>
              <a:rPr lang="en-US" dirty="0" smtClean="0"/>
              <a:t>Algorithm for mining flipping correlations</a:t>
            </a:r>
          </a:p>
          <a:p>
            <a:r>
              <a:rPr lang="en-US" dirty="0" smtClean="0"/>
              <a:t>Performance</a:t>
            </a:r>
          </a:p>
          <a:p>
            <a:r>
              <a:rPr lang="en-US" dirty="0" smtClean="0"/>
              <a:t>Real flipping patterns</a:t>
            </a:r>
          </a:p>
          <a:p>
            <a:r>
              <a:rPr lang="en-US" dirty="0" smtClean="0"/>
              <a:t>Conclusion and future work</a:t>
            </a:r>
          </a:p>
          <a:p>
            <a:endParaRPr lang="en-US" dirty="0"/>
          </a:p>
        </p:txBody>
      </p:sp>
      <p:sp>
        <p:nvSpPr>
          <p:cNvPr id="5" name="Slide Number Placeholder 4"/>
          <p:cNvSpPr>
            <a:spLocks noGrp="1"/>
          </p:cNvSpPr>
          <p:nvPr>
            <p:ph type="sldNum" sz="quarter" idx="16"/>
          </p:nvPr>
        </p:nvSpPr>
        <p:spPr/>
        <p:txBody>
          <a:bodyPr/>
          <a:lstStyle/>
          <a:p>
            <a:fld id="{73F7777E-30F9-4D7D-9508-F94EC61F5F4D}" type="slidenum">
              <a:rPr lang="en-US" smtClean="0"/>
              <a:pPr/>
              <a:t>2</a:t>
            </a:fld>
            <a:endParaRPr lang="en-US" dirty="0"/>
          </a:p>
        </p:txBody>
      </p:sp>
    </p:spTree>
    <p:extLst>
      <p:ext uri="{BB962C8B-B14F-4D97-AF65-F5344CB8AC3E}">
        <p14:creationId xmlns:p14="http://schemas.microsoft.com/office/powerpoint/2010/main" val="3953071747"/>
      </p:ext>
    </p:extLst>
  </p:cSld>
  <p:clrMapOvr>
    <a:masterClrMapping/>
  </p:clrMapOvr>
  <mc:AlternateContent xmlns:mc="http://schemas.openxmlformats.org/markup-compatibility/2006" xmlns:p14="http://schemas.microsoft.com/office/powerpoint/2010/main">
    <mc:Choice Requires="p14">
      <p:transition spd="slow" p14:dur="2000" advTm="5000"/>
    </mc:Choice>
    <mc:Fallback xmlns="">
      <p:transition spd="slow" advTm="5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mph" presetSubtype="0" fill="hold" nodeType="withEffect">
                                  <p:stCondLst>
                                    <p:cond delay="0"/>
                                  </p:stCondLst>
                                  <p:iterate type="lt">
                                    <p:tmPct val="4000"/>
                                  </p:iterate>
                                  <p:childTnLst>
                                    <p:set>
                                      <p:cBhvr override="childStyle">
                                        <p:cTn id="6" dur="2000" fill="hold"/>
                                        <p:tgtEl>
                                          <p:spTgt spid="3">
                                            <p:txEl>
                                              <p:pRg st="0" end="0"/>
                                            </p:txEl>
                                          </p:spTgt>
                                        </p:tgtEl>
                                        <p:attrNameLst>
                                          <p:attrName>style.color</p:attrName>
                                        </p:attrNameLst>
                                      </p:cBhvr>
                                      <p:to>
                                        <p:clrVal>
                                          <a:schemeClr val="accent2"/>
                                        </p:clrVal>
                                      </p:to>
                                    </p:set>
                                    <p:set>
                                      <p:cBhvr>
                                        <p:cTn id="7" dur="2000" fill="hold"/>
                                        <p:tgtEl>
                                          <p:spTgt spid="3">
                                            <p:txEl>
                                              <p:pRg st="0" end="0"/>
                                            </p:txEl>
                                          </p:spTgt>
                                        </p:tgtEl>
                                        <p:attrNameLst>
                                          <p:attrName>fillcolor</p:attrName>
                                        </p:attrNameLst>
                                      </p:cBhvr>
                                      <p:to>
                                        <p:clrVal>
                                          <a:schemeClr val="accent2"/>
                                        </p:clrVal>
                                      </p:to>
                                    </p:set>
                                    <p:set>
                                      <p:cBhvr>
                                        <p:cTn id="8" dur="2000" fill="hold"/>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 Termination </a:t>
            </a:r>
            <a:r>
              <a:rPr lang="en-US" dirty="0"/>
              <a:t>of </a:t>
            </a:r>
            <a:r>
              <a:rPr lang="en-US" dirty="0" smtClean="0"/>
              <a:t>the Entire Pattern Growth </a:t>
            </a:r>
            <a:endParaRPr lang="en-US" dirty="0"/>
          </a:p>
        </p:txBody>
      </p:sp>
      <p:sp>
        <p:nvSpPr>
          <p:cNvPr id="3" name="Content Placeholder 2"/>
          <p:cNvSpPr>
            <a:spLocks noGrp="1"/>
          </p:cNvSpPr>
          <p:nvPr>
            <p:ph sz="quarter" idx="1"/>
          </p:nvPr>
        </p:nvSpPr>
        <p:spPr>
          <a:xfrm>
            <a:off x="107504" y="1600200"/>
            <a:ext cx="8928992" cy="4495800"/>
          </a:xfrm>
        </p:spPr>
        <p:txBody>
          <a:bodyPr/>
          <a:lstStyle/>
          <a:p>
            <a:r>
              <a:rPr lang="en-US" dirty="0" smtClean="0"/>
              <a:t>We prove that for any null-invariant correlation measure, </a:t>
            </a:r>
            <a:r>
              <a:rPr lang="en-US" dirty="0" smtClean="0">
                <a:solidFill>
                  <a:srgbClr val="3366FF"/>
                </a:solidFill>
              </a:rPr>
              <a:t>correlation of the superset cannot be larger than the </a:t>
            </a:r>
            <a:r>
              <a:rPr lang="en-US" i="1" dirty="0" smtClean="0">
                <a:solidFill>
                  <a:srgbClr val="3366FF"/>
                </a:solidFill>
              </a:rPr>
              <a:t>max</a:t>
            </a:r>
            <a:r>
              <a:rPr lang="en-US" dirty="0" smtClean="0">
                <a:solidFill>
                  <a:srgbClr val="3366FF"/>
                </a:solidFill>
              </a:rPr>
              <a:t> of correlations of its subsets</a:t>
            </a:r>
          </a:p>
        </p:txBody>
      </p:sp>
      <p:sp>
        <p:nvSpPr>
          <p:cNvPr id="4" name="Slide Number Placeholder 3"/>
          <p:cNvSpPr>
            <a:spLocks noGrp="1"/>
          </p:cNvSpPr>
          <p:nvPr>
            <p:ph type="sldNum" sz="quarter" idx="16"/>
          </p:nvPr>
        </p:nvSpPr>
        <p:spPr/>
        <p:txBody>
          <a:bodyPr/>
          <a:lstStyle/>
          <a:p>
            <a:fld id="{73F7777E-30F9-4D7D-9508-F94EC61F5F4D}" type="slidenum">
              <a:rPr lang="en-US" smtClean="0"/>
              <a:pPr/>
              <a:t>20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051657602"/>
              </p:ext>
            </p:extLst>
          </p:nvPr>
        </p:nvGraphicFramePr>
        <p:xfrm>
          <a:off x="827584" y="3140968"/>
          <a:ext cx="7637462" cy="460375"/>
        </p:xfrm>
        <a:graphic>
          <a:graphicData uri="http://schemas.openxmlformats.org/presentationml/2006/ole">
            <mc:AlternateContent xmlns:mc="http://schemas.openxmlformats.org/markup-compatibility/2006">
              <mc:Choice xmlns:v="urn:schemas-microsoft-com:vml" Requires="v">
                <p:oleObj spid="_x0000_s71814" name="Equation" r:id="rId3" imgW="3797300" imgH="228600" progId="Equation.3">
                  <p:embed/>
                </p:oleObj>
              </mc:Choice>
              <mc:Fallback>
                <p:oleObj name="Equation" r:id="rId3" imgW="3797300" imgH="228600" progId="Equation.3">
                  <p:embed/>
                  <p:pic>
                    <p:nvPicPr>
                      <p:cNvPr id="0" name="Picture 1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584" y="3140968"/>
                        <a:ext cx="7637462"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5"/>
          <p:cNvSpPr/>
          <p:nvPr/>
        </p:nvSpPr>
        <p:spPr>
          <a:xfrm>
            <a:off x="827584" y="3140968"/>
            <a:ext cx="7704856" cy="50405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035403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2"/>
          <p:cNvSpPr txBox="1">
            <a:spLocks/>
          </p:cNvSpPr>
          <p:nvPr/>
        </p:nvSpPr>
        <p:spPr>
          <a:xfrm>
            <a:off x="179512" y="2135866"/>
            <a:ext cx="8928992" cy="1815852"/>
          </a:xfrm>
          <a:prstGeom prst="rect">
            <a:avLst/>
          </a:prstGeom>
        </p:spPr>
        <p:txBody>
          <a:bodyPr vert="horz">
            <a:noAutofit/>
          </a:bodyPr>
          <a:lstStyle/>
          <a:p>
            <a:pPr marL="182880" indent="-274320">
              <a:spcBef>
                <a:spcPts val="550"/>
              </a:spcBef>
              <a:buClr>
                <a:schemeClr val="accent1"/>
              </a:buClr>
              <a:buSzPct val="70000"/>
            </a:pPr>
            <a:r>
              <a:rPr lang="en-US" sz="2600" dirty="0" smtClean="0"/>
              <a:t>If we adding items to </a:t>
            </a:r>
            <a:r>
              <a:rPr lang="en-US" sz="2600" dirty="0" err="1" smtClean="0"/>
              <a:t>itemsets</a:t>
            </a:r>
            <a:r>
              <a:rPr lang="en-US" sz="2600" dirty="0" smtClean="0"/>
              <a:t>, and we found that all </a:t>
            </a:r>
            <a:r>
              <a:rPr kumimoji="0" lang="en-US" sz="2600" b="0" i="0" u="none" strike="noStrike" kern="1200" cap="none" spc="0" normalizeH="0" baseline="0" noProof="0" dirty="0" err="1" smtClean="0">
                <a:ln>
                  <a:noFill/>
                </a:ln>
                <a:solidFill>
                  <a:schemeClr val="tx1"/>
                </a:solidFill>
                <a:effectLst/>
                <a:uLnTx/>
                <a:uFillTx/>
              </a:rPr>
              <a:t>itemsets</a:t>
            </a:r>
            <a:r>
              <a:rPr kumimoji="0" lang="en-US" sz="2600" b="0" i="0" u="none" strike="noStrike" kern="1200" cap="none" spc="0" normalizeH="0" baseline="0" noProof="0" dirty="0" smtClean="0">
                <a:ln>
                  <a:noFill/>
                </a:ln>
                <a:solidFill>
                  <a:schemeClr val="tx1"/>
                </a:solidFill>
                <a:effectLst/>
                <a:uLnTx/>
                <a:uFillTx/>
              </a:rPr>
              <a:t> in two consecutive cells are non-positive, then there are no more flipping patterns because supersets cannot be positively correlated</a:t>
            </a:r>
          </a:p>
          <a:p>
            <a:pPr marL="182880" indent="-274320">
              <a:spcBef>
                <a:spcPts val="550"/>
              </a:spcBef>
              <a:buClr>
                <a:schemeClr val="accent1"/>
              </a:buClr>
              <a:buSzPct val="70000"/>
            </a:pPr>
            <a:r>
              <a:rPr lang="en-CA" sz="2800" dirty="0" smtClean="0"/>
              <a:t>We can stop our search right there</a:t>
            </a:r>
            <a:endParaRPr kumimoji="0" lang="en-US" sz="2800" b="0" i="0" u="none" strike="noStrike" kern="1200" cap="none" spc="0" normalizeH="0" baseline="0" noProof="0" dirty="0" smtClean="0">
              <a:ln>
                <a:noFill/>
              </a:ln>
              <a:solidFill>
                <a:schemeClr val="tx1"/>
              </a:solidFill>
              <a:effectLst/>
              <a:uLnTx/>
              <a:uFillTx/>
            </a:endParaRPr>
          </a:p>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Char char=""/>
              <a:tabLst/>
              <a:defRPr/>
            </a:pPr>
            <a:endParaRPr kumimoji="0" lang="en-US" sz="2600" b="0" i="0" u="none" strike="noStrike" kern="1200" cap="none" spc="0" normalizeH="0" baseline="0" noProof="0" dirty="0">
              <a:ln>
                <a:noFill/>
              </a:ln>
              <a:solidFill>
                <a:schemeClr val="tx1"/>
              </a:solidFill>
              <a:effectLst/>
              <a:uLnTx/>
              <a:uFillTx/>
            </a:endParaRPr>
          </a:p>
        </p:txBody>
      </p:sp>
      <p:sp>
        <p:nvSpPr>
          <p:cNvPr id="2" name="Title 1"/>
          <p:cNvSpPr>
            <a:spLocks noGrp="1"/>
          </p:cNvSpPr>
          <p:nvPr>
            <p:ph type="title"/>
          </p:nvPr>
        </p:nvSpPr>
        <p:spPr/>
        <p:txBody>
          <a:bodyPr>
            <a:normAutofit fontScale="90000"/>
          </a:bodyPr>
          <a:lstStyle/>
          <a:p>
            <a:r>
              <a:rPr lang="en-US" dirty="0" smtClean="0"/>
              <a:t>2. Termination </a:t>
            </a:r>
            <a:r>
              <a:rPr lang="en-US" dirty="0"/>
              <a:t>of </a:t>
            </a:r>
            <a:r>
              <a:rPr lang="en-US" dirty="0" smtClean="0"/>
              <a:t>the Entire Pattern Growth</a:t>
            </a:r>
            <a:endParaRPr lang="en-US" dirty="0"/>
          </a:p>
        </p:txBody>
      </p:sp>
      <p:sp>
        <p:nvSpPr>
          <p:cNvPr id="4" name="Slide Number Placeholder 3"/>
          <p:cNvSpPr>
            <a:spLocks noGrp="1"/>
          </p:cNvSpPr>
          <p:nvPr>
            <p:ph type="sldNum" sz="quarter" idx="16"/>
          </p:nvPr>
        </p:nvSpPr>
        <p:spPr/>
        <p:txBody>
          <a:bodyPr/>
          <a:lstStyle/>
          <a:p>
            <a:fld id="{73F7777E-30F9-4D7D-9508-F94EC61F5F4D}" type="slidenum">
              <a:rPr lang="en-US" smtClean="0"/>
              <a:pPr/>
              <a:t>21</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051657602"/>
              </p:ext>
            </p:extLst>
          </p:nvPr>
        </p:nvGraphicFramePr>
        <p:xfrm>
          <a:off x="827584" y="1628800"/>
          <a:ext cx="7637462" cy="460375"/>
        </p:xfrm>
        <a:graphic>
          <a:graphicData uri="http://schemas.openxmlformats.org/presentationml/2006/ole">
            <mc:AlternateContent xmlns:mc="http://schemas.openxmlformats.org/markup-compatibility/2006">
              <mc:Choice xmlns:v="urn:schemas-microsoft-com:vml" Requires="v">
                <p:oleObj spid="_x0000_s160804" name="Equation" r:id="rId3" imgW="3797300" imgH="228600" progId="Equation.3">
                  <p:embed/>
                </p:oleObj>
              </mc:Choice>
              <mc:Fallback>
                <p:oleObj name="Equation" r:id="rId3" imgW="3797300" imgH="228600" progId="Equation.3">
                  <p:embed/>
                  <p:pic>
                    <p:nvPicPr>
                      <p:cNvPr id="0" name="Picture 2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584" y="1628800"/>
                        <a:ext cx="7637462"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5"/>
          <p:cNvSpPr/>
          <p:nvPr/>
        </p:nvSpPr>
        <p:spPr>
          <a:xfrm>
            <a:off x="827584" y="1628800"/>
            <a:ext cx="7704856" cy="50405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2" name="Group 87"/>
          <p:cNvGraphicFramePr>
            <a:graphicFrameLocks noGrp="1"/>
          </p:cNvGraphicFramePr>
          <p:nvPr>
            <p:extLst>
              <p:ext uri="{D42A27DB-BD31-4B8C-83A1-F6EECF244321}">
                <p14:modId xmlns:p14="http://schemas.microsoft.com/office/powerpoint/2010/main" val="367681323"/>
              </p:ext>
            </p:extLst>
          </p:nvPr>
        </p:nvGraphicFramePr>
        <p:xfrm>
          <a:off x="2555776" y="4437111"/>
          <a:ext cx="3841503" cy="2011680"/>
        </p:xfrm>
        <a:graphic>
          <a:graphicData uri="http://schemas.openxmlformats.org/drawingml/2006/table">
            <a:tbl>
              <a:tblPr/>
              <a:tblGrid>
                <a:gridCol w="670560"/>
                <a:gridCol w="809943"/>
                <a:gridCol w="590250"/>
                <a:gridCol w="590250"/>
                <a:gridCol w="590250"/>
                <a:gridCol w="590250"/>
              </a:tblGrid>
              <a:tr h="252000">
                <a:tc rowSpan="2"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k-</a:t>
                      </a:r>
                      <a:r>
                        <a:rPr kumimoji="0" lang="en-US" sz="1600" b="1" i="0" u="none" strike="noStrike" cap="none" normalizeH="0" baseline="0" dirty="0" err="1" smtClean="0">
                          <a:ln>
                            <a:noFill/>
                          </a:ln>
                          <a:solidFill>
                            <a:schemeClr val="tx1"/>
                          </a:solidFill>
                          <a:effectLst/>
                          <a:latin typeface="Arial" charset="0"/>
                        </a:rPr>
                        <a:t>itemsets</a:t>
                      </a:r>
                      <a:endParaRPr kumimoji="0" lang="en-US" sz="16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270000">
                <a:tc gridSpan="2" vMerge="1">
                  <a:txBody>
                    <a:bodyPr/>
                    <a:lstStyle/>
                    <a:p>
                      <a:endParaRPr lang="en-US"/>
                    </a:p>
                  </a:txBody>
                  <a:tcPr/>
                </a:tc>
                <a:tc hMerge="1"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k=2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k=3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k=K</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0000">
                <a:tc rowSpan="4">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US" sz="1600" b="1" dirty="0" smtClean="0">
                          <a:latin typeface="Arial" pitchFamily="34" charset="0"/>
                          <a:cs typeface="Arial" pitchFamily="34" charset="0"/>
                        </a:rPr>
                        <a:t>Hierarchy level</a:t>
                      </a:r>
                    </a:p>
                  </a:txBody>
                  <a:tcPr vert="vert27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h=1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0000">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h=2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0000">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a:t>
                      </a:r>
                    </a:p>
                  </a:txBody>
                  <a:tcPr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0000">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h=H-1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 name="Minus 12"/>
          <p:cNvSpPr/>
          <p:nvPr/>
        </p:nvSpPr>
        <p:spPr>
          <a:xfrm>
            <a:off x="4790069" y="5168643"/>
            <a:ext cx="304800" cy="228600"/>
          </a:xfrm>
          <a:prstGeom prst="mathMinus">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Minus 13"/>
          <p:cNvSpPr/>
          <p:nvPr/>
        </p:nvSpPr>
        <p:spPr>
          <a:xfrm>
            <a:off x="4790069" y="5494055"/>
            <a:ext cx="304800" cy="228600"/>
          </a:xfrm>
          <a:prstGeom prst="mathMinus">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Multiply 16"/>
          <p:cNvSpPr/>
          <p:nvPr/>
        </p:nvSpPr>
        <p:spPr>
          <a:xfrm>
            <a:off x="4559391" y="5849732"/>
            <a:ext cx="766156" cy="603603"/>
          </a:xfrm>
          <a:prstGeom prst="mathMultiply">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18" name="Multiply 17"/>
          <p:cNvSpPr/>
          <p:nvPr/>
        </p:nvSpPr>
        <p:spPr>
          <a:xfrm>
            <a:off x="5194140" y="4994362"/>
            <a:ext cx="1250068" cy="1602990"/>
          </a:xfrm>
          <a:prstGeom prst="mathMultiply">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Tree>
    <p:extLst>
      <p:ext uri="{BB962C8B-B14F-4D97-AF65-F5344CB8AC3E}">
        <p14:creationId xmlns:p14="http://schemas.microsoft.com/office/powerpoint/2010/main" val="2303540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childTnLst>
                          </p:cTn>
                        </p:par>
                        <p:par>
                          <p:cTn id="14" fill="hold">
                            <p:stCondLst>
                              <p:cond delay="500"/>
                            </p:stCondLst>
                            <p:childTnLst>
                              <p:par>
                                <p:cTn id="15" presetID="53" presetClass="entr" presetSubtype="16" fill="hold" grpId="0" nodeType="afterEffect">
                                  <p:stCondLst>
                                    <p:cond delay="0"/>
                                  </p:stCondLst>
                                  <p:childTnLst>
                                    <p:set>
                                      <p:cBhvr>
                                        <p:cTn id="16" dur="1" fill="hold">
                                          <p:stCondLst>
                                            <p:cond delay="0"/>
                                          </p:stCondLst>
                                        </p:cTn>
                                        <p:tgtEl>
                                          <p:spTgt spid="17"/>
                                        </p:tgtEl>
                                        <p:attrNameLst>
                                          <p:attrName>style.visibility</p:attrName>
                                        </p:attrNameLst>
                                      </p:cBhvr>
                                      <p:to>
                                        <p:strVal val="visible"/>
                                      </p:to>
                                    </p:set>
                                    <p:anim calcmode="lin" valueType="num">
                                      <p:cBhvr>
                                        <p:cTn id="17" dur="500" fill="hold"/>
                                        <p:tgtEl>
                                          <p:spTgt spid="17"/>
                                        </p:tgtEl>
                                        <p:attrNameLst>
                                          <p:attrName>ppt_w</p:attrName>
                                        </p:attrNameLst>
                                      </p:cBhvr>
                                      <p:tavLst>
                                        <p:tav tm="0">
                                          <p:val>
                                            <p:fltVal val="0"/>
                                          </p:val>
                                        </p:tav>
                                        <p:tav tm="100000">
                                          <p:val>
                                            <p:strVal val="#ppt_w"/>
                                          </p:val>
                                        </p:tav>
                                      </p:tavLst>
                                    </p:anim>
                                    <p:anim calcmode="lin" valueType="num">
                                      <p:cBhvr>
                                        <p:cTn id="18" dur="500" fill="hold"/>
                                        <p:tgtEl>
                                          <p:spTgt spid="17"/>
                                        </p:tgtEl>
                                        <p:attrNameLst>
                                          <p:attrName>ppt_h</p:attrName>
                                        </p:attrNameLst>
                                      </p:cBhvr>
                                      <p:tavLst>
                                        <p:tav tm="0">
                                          <p:val>
                                            <p:fltVal val="0"/>
                                          </p:val>
                                        </p:tav>
                                        <p:tav tm="100000">
                                          <p:val>
                                            <p:strVal val="#ppt_h"/>
                                          </p:val>
                                        </p:tav>
                                      </p:tavLst>
                                    </p:anim>
                                    <p:animEffect transition="in" filter="fade">
                                      <p:cBhvr>
                                        <p:cTn id="19" dur="500"/>
                                        <p:tgtEl>
                                          <p:spTgt spid="17"/>
                                        </p:tgtEl>
                                      </p:cBhvr>
                                    </p:animEffect>
                                  </p:childTnLst>
                                </p:cTn>
                              </p:par>
                            </p:childTnLst>
                          </p:cTn>
                        </p:par>
                        <p:par>
                          <p:cTn id="20" fill="hold">
                            <p:stCondLst>
                              <p:cond delay="1000"/>
                            </p:stCondLst>
                            <p:childTnLst>
                              <p:par>
                                <p:cTn id="21" presetID="53" presetClass="entr" presetSubtype="16" fill="hold" grpId="0" nodeType="afterEffect">
                                  <p:stCondLst>
                                    <p:cond delay="0"/>
                                  </p:stCondLst>
                                  <p:childTnLst>
                                    <p:set>
                                      <p:cBhvr>
                                        <p:cTn id="22" dur="1" fill="hold">
                                          <p:stCondLst>
                                            <p:cond delay="0"/>
                                          </p:stCondLst>
                                        </p:cTn>
                                        <p:tgtEl>
                                          <p:spTgt spid="18"/>
                                        </p:tgtEl>
                                        <p:attrNameLst>
                                          <p:attrName>style.visibility</p:attrName>
                                        </p:attrNameLst>
                                      </p:cBhvr>
                                      <p:to>
                                        <p:strVal val="visible"/>
                                      </p:to>
                                    </p:set>
                                    <p:anim calcmode="lin" valueType="num">
                                      <p:cBhvr>
                                        <p:cTn id="23" dur="500" fill="hold"/>
                                        <p:tgtEl>
                                          <p:spTgt spid="18"/>
                                        </p:tgtEl>
                                        <p:attrNameLst>
                                          <p:attrName>ppt_w</p:attrName>
                                        </p:attrNameLst>
                                      </p:cBhvr>
                                      <p:tavLst>
                                        <p:tav tm="0">
                                          <p:val>
                                            <p:fltVal val="0"/>
                                          </p:val>
                                        </p:tav>
                                        <p:tav tm="100000">
                                          <p:val>
                                            <p:strVal val="#ppt_w"/>
                                          </p:val>
                                        </p:tav>
                                      </p:tavLst>
                                    </p:anim>
                                    <p:anim calcmode="lin" valueType="num">
                                      <p:cBhvr>
                                        <p:cTn id="24" dur="500" fill="hold"/>
                                        <p:tgtEl>
                                          <p:spTgt spid="18"/>
                                        </p:tgtEl>
                                        <p:attrNameLst>
                                          <p:attrName>ppt_h</p:attrName>
                                        </p:attrNameLst>
                                      </p:cBhvr>
                                      <p:tavLst>
                                        <p:tav tm="0">
                                          <p:val>
                                            <p:fltVal val="0"/>
                                          </p:val>
                                        </p:tav>
                                        <p:tav tm="100000">
                                          <p:val>
                                            <p:strVal val="#ppt_h"/>
                                          </p:val>
                                        </p:tav>
                                      </p:tavLst>
                                    </p:anim>
                                    <p:animEffect transition="in" filter="fade">
                                      <p:cBhvr>
                                        <p:cTn id="25" dur="500"/>
                                        <p:tgtEl>
                                          <p:spTgt spid="18"/>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nodeType="clickEffect">
                                  <p:stCondLst>
                                    <p:cond delay="0"/>
                                  </p:stCondLst>
                                  <p:childTnLst>
                                    <p:set>
                                      <p:cBhvr>
                                        <p:cTn id="29" dur="1" fill="hold">
                                          <p:stCondLst>
                                            <p:cond delay="0"/>
                                          </p:stCondLst>
                                        </p:cTn>
                                        <p:tgtEl>
                                          <p:spTgt spid="15">
                                            <p:txEl>
                                              <p:pRg st="1" end="1"/>
                                            </p:txEl>
                                          </p:spTgt>
                                        </p:tgtEl>
                                        <p:attrNameLst>
                                          <p:attrName>style.visibility</p:attrName>
                                        </p:attrNameLst>
                                      </p:cBhvr>
                                      <p:to>
                                        <p:strVal val="visible"/>
                                      </p:to>
                                    </p:set>
                                    <p:animEffect transition="in" filter="wipe(down)">
                                      <p:cBhvr>
                                        <p:cTn id="30" dur="500"/>
                                        <p:tgtEl>
                                          <p:spTgt spid="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7" grpId="0" animBg="1"/>
      <p:bldP spid="1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r>
              <a:rPr lang="en-US" dirty="0" smtClean="0"/>
              <a:t>If all </a:t>
            </a:r>
            <a:r>
              <a:rPr lang="en-US" dirty="0" err="1" smtClean="0"/>
              <a:t>itemsets</a:t>
            </a:r>
            <a:r>
              <a:rPr lang="en-US" dirty="0" smtClean="0"/>
              <a:t> containing item </a:t>
            </a:r>
            <a:r>
              <a:rPr lang="en-US" i="1" dirty="0" smtClean="0"/>
              <a:t>a</a:t>
            </a:r>
            <a:r>
              <a:rPr lang="en-US" baseline="-25000" dirty="0" smtClean="0"/>
              <a:t>1</a:t>
            </a:r>
            <a:r>
              <a:rPr lang="en-US" dirty="0" smtClean="0"/>
              <a:t> are non-positive, and all </a:t>
            </a:r>
            <a:r>
              <a:rPr lang="en-US" dirty="0" err="1" smtClean="0"/>
              <a:t>itemsets</a:t>
            </a:r>
            <a:r>
              <a:rPr lang="en-US" dirty="0" smtClean="0"/>
              <a:t> containing its generalization item </a:t>
            </a:r>
            <a:r>
              <a:rPr lang="en-US" i="1" dirty="0" smtClean="0"/>
              <a:t>a</a:t>
            </a:r>
            <a:r>
              <a:rPr lang="en-US" dirty="0" smtClean="0"/>
              <a:t> are non-positive, then item </a:t>
            </a:r>
            <a:r>
              <a:rPr lang="en-US" i="1" dirty="0" smtClean="0"/>
              <a:t>a</a:t>
            </a:r>
            <a:r>
              <a:rPr lang="en-US" i="1" baseline="-25000" dirty="0" smtClean="0"/>
              <a:t>1</a:t>
            </a:r>
            <a:r>
              <a:rPr lang="en-US" dirty="0" smtClean="0"/>
              <a:t> and all its supersets can be removed from further consideration </a:t>
            </a:r>
          </a:p>
          <a:p>
            <a:endParaRPr lang="en-US" dirty="0"/>
          </a:p>
        </p:txBody>
      </p:sp>
      <p:sp>
        <p:nvSpPr>
          <p:cNvPr id="4" name="Slide Number Placeholder 3"/>
          <p:cNvSpPr>
            <a:spLocks noGrp="1"/>
          </p:cNvSpPr>
          <p:nvPr>
            <p:ph type="sldNum" sz="quarter" idx="16"/>
          </p:nvPr>
        </p:nvSpPr>
        <p:spPr/>
        <p:txBody>
          <a:bodyPr/>
          <a:lstStyle/>
          <a:p>
            <a:fld id="{73F7777E-30F9-4D7D-9508-F94EC61F5F4D}" type="slidenum">
              <a:rPr lang="en-US" smtClean="0"/>
              <a:pPr/>
              <a:t>22</a:t>
            </a:fld>
            <a:endParaRPr lang="en-US" dirty="0"/>
          </a:p>
        </p:txBody>
      </p:sp>
      <p:sp>
        <p:nvSpPr>
          <p:cNvPr id="8" name="Title 1"/>
          <p:cNvSpPr txBox="1">
            <a:spLocks/>
          </p:cNvSpPr>
          <p:nvPr/>
        </p:nvSpPr>
        <p:spPr>
          <a:xfrm>
            <a:off x="35496" y="228600"/>
            <a:ext cx="9163688" cy="990600"/>
          </a:xfrm>
          <a:prstGeom prst="rect">
            <a:avLst/>
          </a:prstGeom>
        </p:spPr>
        <p:txBody>
          <a:bodyPr vert="horz" anchor="ctr">
            <a:normAutofit fontScale="90000"/>
          </a:bodyPr>
          <a:lstStyle>
            <a:lvl1pPr algn="l" rtl="0" eaLnBrk="1" latinLnBrk="0" hangingPunct="1">
              <a:spcBef>
                <a:spcPct val="0"/>
              </a:spcBef>
              <a:buNone/>
              <a:defRPr kumimoji="0" sz="4400" kern="1200">
                <a:solidFill>
                  <a:schemeClr val="tx2"/>
                </a:solidFill>
                <a:latin typeface="+mj-lt"/>
                <a:ea typeface="+mj-ea"/>
                <a:cs typeface="+mj-cs"/>
              </a:defRPr>
            </a:lvl1pPr>
          </a:lstStyle>
          <a:p>
            <a:pPr marL="514350" indent="-514350"/>
            <a:r>
              <a:rPr lang="en-CA" dirty="0" smtClean="0"/>
              <a:t>3. Pruning single items and their supersets</a:t>
            </a:r>
          </a:p>
        </p:txBody>
      </p:sp>
      <p:graphicFrame>
        <p:nvGraphicFramePr>
          <p:cNvPr id="9" name="Group 87"/>
          <p:cNvGraphicFramePr>
            <a:graphicFrameLocks noGrp="1"/>
          </p:cNvGraphicFramePr>
          <p:nvPr>
            <p:extLst>
              <p:ext uri="{D42A27DB-BD31-4B8C-83A1-F6EECF244321}">
                <p14:modId xmlns:p14="http://schemas.microsoft.com/office/powerpoint/2010/main" val="2304289711"/>
              </p:ext>
            </p:extLst>
          </p:nvPr>
        </p:nvGraphicFramePr>
        <p:xfrm>
          <a:off x="2588501" y="3933056"/>
          <a:ext cx="3841503" cy="2011680"/>
        </p:xfrm>
        <a:graphic>
          <a:graphicData uri="http://schemas.openxmlformats.org/drawingml/2006/table">
            <a:tbl>
              <a:tblPr/>
              <a:tblGrid>
                <a:gridCol w="670560"/>
                <a:gridCol w="809943"/>
                <a:gridCol w="590250"/>
                <a:gridCol w="590250"/>
                <a:gridCol w="590250"/>
                <a:gridCol w="590250"/>
              </a:tblGrid>
              <a:tr h="252000">
                <a:tc rowSpan="2"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k-</a:t>
                      </a:r>
                      <a:r>
                        <a:rPr kumimoji="0" lang="en-US" sz="1600" b="1" i="0" u="none" strike="noStrike" cap="none" normalizeH="0" baseline="0" dirty="0" err="1" smtClean="0">
                          <a:ln>
                            <a:noFill/>
                          </a:ln>
                          <a:solidFill>
                            <a:schemeClr val="tx1"/>
                          </a:solidFill>
                          <a:effectLst/>
                          <a:latin typeface="Arial" charset="0"/>
                        </a:rPr>
                        <a:t>itemsets</a:t>
                      </a:r>
                      <a:endParaRPr kumimoji="0" lang="en-US" sz="16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270000">
                <a:tc gridSpan="2" vMerge="1">
                  <a:txBody>
                    <a:bodyPr/>
                    <a:lstStyle/>
                    <a:p>
                      <a:endParaRPr lang="en-US"/>
                    </a:p>
                  </a:txBody>
                  <a:tcPr/>
                </a:tc>
                <a:tc hMerge="1"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k=2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k=3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k=K</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0000">
                <a:tc rowSpan="4">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US" sz="1600" b="1" dirty="0" smtClean="0">
                          <a:latin typeface="Arial" pitchFamily="34" charset="0"/>
                          <a:cs typeface="Arial" pitchFamily="34" charset="0"/>
                        </a:rPr>
                        <a:t>Hierarchy level</a:t>
                      </a:r>
                    </a:p>
                  </a:txBody>
                  <a:tcPr vert="vert27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h=1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0000">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h=2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0000">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a:t>
                      </a:r>
                    </a:p>
                  </a:txBody>
                  <a:tcPr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0000">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h=H</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Minus 9"/>
          <p:cNvSpPr/>
          <p:nvPr/>
        </p:nvSpPr>
        <p:spPr>
          <a:xfrm>
            <a:off x="4977695" y="4892155"/>
            <a:ext cx="304800" cy="228600"/>
          </a:xfrm>
          <a:prstGeom prst="mathMinus">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4788024" y="4892155"/>
            <a:ext cx="494471" cy="369332"/>
          </a:xfrm>
          <a:prstGeom prst="rect">
            <a:avLst/>
          </a:prstGeom>
          <a:noFill/>
        </p:spPr>
        <p:txBody>
          <a:bodyPr wrap="square" rtlCol="0">
            <a:spAutoFit/>
          </a:bodyPr>
          <a:lstStyle/>
          <a:p>
            <a:r>
              <a:rPr lang="en-US" dirty="0" smtClean="0"/>
              <a:t>a</a:t>
            </a:r>
            <a:r>
              <a:rPr lang="en-US" baseline="-25000" dirty="0" smtClean="0"/>
              <a:t>1</a:t>
            </a:r>
            <a:endParaRPr lang="en-US" baseline="-25000" dirty="0"/>
          </a:p>
        </p:txBody>
      </p:sp>
      <p:cxnSp>
        <p:nvCxnSpPr>
          <p:cNvPr id="12" name="Straight Arrow Connector 11"/>
          <p:cNvCxnSpPr/>
          <p:nvPr/>
        </p:nvCxnSpPr>
        <p:spPr>
          <a:xfrm>
            <a:off x="5130095" y="5108179"/>
            <a:ext cx="1242105" cy="0"/>
          </a:xfrm>
          <a:prstGeom prst="straightConnector1">
            <a:avLst/>
          </a:prstGeom>
          <a:ln>
            <a:solidFill>
              <a:schemeClr val="tx1"/>
            </a:solidFill>
            <a:headEnd type="none" w="med" len="med"/>
            <a:tailEnd type="triangle" w="med" len="lg"/>
          </a:ln>
        </p:spPr>
        <p:style>
          <a:lnRef idx="1">
            <a:schemeClr val="accent1"/>
          </a:lnRef>
          <a:fillRef idx="0">
            <a:schemeClr val="accent1"/>
          </a:fillRef>
          <a:effectRef idx="0">
            <a:schemeClr val="accent1"/>
          </a:effectRef>
          <a:fontRef idx="minor">
            <a:schemeClr val="tx1"/>
          </a:fontRef>
        </p:style>
      </p:cxnSp>
      <p:sp>
        <p:nvSpPr>
          <p:cNvPr id="13" name="Minus 12"/>
          <p:cNvSpPr/>
          <p:nvPr/>
        </p:nvSpPr>
        <p:spPr>
          <a:xfrm>
            <a:off x="5446347" y="4892155"/>
            <a:ext cx="304800" cy="228600"/>
          </a:xfrm>
          <a:prstGeom prst="mathMinus">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Minus 13"/>
          <p:cNvSpPr/>
          <p:nvPr/>
        </p:nvSpPr>
        <p:spPr>
          <a:xfrm>
            <a:off x="5940152" y="4892155"/>
            <a:ext cx="304800" cy="228600"/>
          </a:xfrm>
          <a:prstGeom prst="mathMinus">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Minus 14"/>
          <p:cNvSpPr/>
          <p:nvPr/>
        </p:nvSpPr>
        <p:spPr>
          <a:xfrm>
            <a:off x="4977695" y="4581128"/>
            <a:ext cx="304800" cy="228600"/>
          </a:xfrm>
          <a:prstGeom prst="mathMinus">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4788024" y="4581128"/>
            <a:ext cx="494471" cy="369332"/>
          </a:xfrm>
          <a:prstGeom prst="rect">
            <a:avLst/>
          </a:prstGeom>
          <a:noFill/>
        </p:spPr>
        <p:txBody>
          <a:bodyPr wrap="square" rtlCol="0">
            <a:spAutoFit/>
          </a:bodyPr>
          <a:lstStyle/>
          <a:p>
            <a:r>
              <a:rPr lang="en-US" dirty="0" smtClean="0"/>
              <a:t>a</a:t>
            </a:r>
            <a:endParaRPr lang="en-US" baseline="-25000" dirty="0"/>
          </a:p>
        </p:txBody>
      </p:sp>
      <p:cxnSp>
        <p:nvCxnSpPr>
          <p:cNvPr id="17" name="Straight Arrow Connector 16"/>
          <p:cNvCxnSpPr/>
          <p:nvPr/>
        </p:nvCxnSpPr>
        <p:spPr>
          <a:xfrm>
            <a:off x="5130095" y="4797152"/>
            <a:ext cx="1242105" cy="0"/>
          </a:xfrm>
          <a:prstGeom prst="straightConnector1">
            <a:avLst/>
          </a:prstGeom>
          <a:ln>
            <a:solidFill>
              <a:schemeClr val="tx1"/>
            </a:solidFill>
            <a:headEnd type="none" w="med" len="med"/>
            <a:tailEnd type="triangle" w="med" len="lg"/>
          </a:ln>
        </p:spPr>
        <p:style>
          <a:lnRef idx="1">
            <a:schemeClr val="accent1"/>
          </a:lnRef>
          <a:fillRef idx="0">
            <a:schemeClr val="accent1"/>
          </a:fillRef>
          <a:effectRef idx="0">
            <a:schemeClr val="accent1"/>
          </a:effectRef>
          <a:fontRef idx="minor">
            <a:schemeClr val="tx1"/>
          </a:fontRef>
        </p:style>
      </p:cxnSp>
      <p:sp>
        <p:nvSpPr>
          <p:cNvPr id="18" name="Minus 17"/>
          <p:cNvSpPr/>
          <p:nvPr/>
        </p:nvSpPr>
        <p:spPr>
          <a:xfrm>
            <a:off x="5446347" y="4581128"/>
            <a:ext cx="304800" cy="228600"/>
          </a:xfrm>
          <a:prstGeom prst="mathMinus">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Minus 18"/>
          <p:cNvSpPr/>
          <p:nvPr/>
        </p:nvSpPr>
        <p:spPr>
          <a:xfrm>
            <a:off x="5940152" y="4581128"/>
            <a:ext cx="304800" cy="228600"/>
          </a:xfrm>
          <a:prstGeom prst="mathMinus">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424303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Order of computation</a:t>
            </a:r>
            <a:endParaRPr lang="en-US" dirty="0"/>
          </a:p>
        </p:txBody>
      </p:sp>
      <p:sp>
        <p:nvSpPr>
          <p:cNvPr id="3" name="Content Placeholder 2"/>
          <p:cNvSpPr>
            <a:spLocks noGrp="1"/>
          </p:cNvSpPr>
          <p:nvPr>
            <p:ph sz="quarter" idx="1"/>
          </p:nvPr>
        </p:nvSpPr>
        <p:spPr>
          <a:xfrm>
            <a:off x="612648" y="1600200"/>
            <a:ext cx="8153400" cy="4925144"/>
          </a:xfrm>
        </p:spPr>
        <p:txBody>
          <a:bodyPr/>
          <a:lstStyle/>
          <a:p>
            <a:r>
              <a:rPr lang="en-US" dirty="0" smtClean="0"/>
              <a:t>To utilize these pruning principles, we need to always compare results for two vertically consecutive cells</a:t>
            </a:r>
            <a:endParaRPr lang="en-US" dirty="0"/>
          </a:p>
        </p:txBody>
      </p:sp>
      <p:sp>
        <p:nvSpPr>
          <p:cNvPr id="4" name="Slide Number Placeholder 3"/>
          <p:cNvSpPr>
            <a:spLocks noGrp="1"/>
          </p:cNvSpPr>
          <p:nvPr>
            <p:ph type="sldNum" sz="quarter" idx="16"/>
          </p:nvPr>
        </p:nvSpPr>
        <p:spPr/>
        <p:txBody>
          <a:bodyPr/>
          <a:lstStyle/>
          <a:p>
            <a:fld id="{73F7777E-30F9-4D7D-9508-F94EC61F5F4D}" type="slidenum">
              <a:rPr lang="en-US" smtClean="0"/>
              <a:pPr/>
              <a:t>23</a:t>
            </a:fld>
            <a:endParaRPr lang="en-US" dirty="0"/>
          </a:p>
        </p:txBody>
      </p:sp>
      <p:graphicFrame>
        <p:nvGraphicFramePr>
          <p:cNvPr id="6" name="Group 87"/>
          <p:cNvGraphicFramePr>
            <a:graphicFrameLocks noGrp="1"/>
          </p:cNvGraphicFramePr>
          <p:nvPr>
            <p:extLst>
              <p:ext uri="{D42A27DB-BD31-4B8C-83A1-F6EECF244321}">
                <p14:modId xmlns:p14="http://schemas.microsoft.com/office/powerpoint/2010/main" val="1254886027"/>
              </p:ext>
            </p:extLst>
          </p:nvPr>
        </p:nvGraphicFramePr>
        <p:xfrm>
          <a:off x="2170657" y="3289528"/>
          <a:ext cx="3841503" cy="2011680"/>
        </p:xfrm>
        <a:graphic>
          <a:graphicData uri="http://schemas.openxmlformats.org/drawingml/2006/table">
            <a:tbl>
              <a:tblPr/>
              <a:tblGrid>
                <a:gridCol w="670560"/>
                <a:gridCol w="809943"/>
                <a:gridCol w="590250"/>
                <a:gridCol w="590250"/>
                <a:gridCol w="590250"/>
                <a:gridCol w="590250"/>
              </a:tblGrid>
              <a:tr h="252000">
                <a:tc rowSpan="2"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k-</a:t>
                      </a:r>
                      <a:r>
                        <a:rPr kumimoji="0" lang="en-US" sz="1600" b="1" i="0" u="none" strike="noStrike" cap="none" normalizeH="0" baseline="0" dirty="0" err="1" smtClean="0">
                          <a:ln>
                            <a:noFill/>
                          </a:ln>
                          <a:solidFill>
                            <a:schemeClr val="tx1"/>
                          </a:solidFill>
                          <a:effectLst/>
                          <a:latin typeface="Arial" charset="0"/>
                        </a:rPr>
                        <a:t>itemsets</a:t>
                      </a:r>
                      <a:endParaRPr kumimoji="0" lang="en-US" sz="16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270000">
                <a:tc gridSpan="2" vMerge="1">
                  <a:txBody>
                    <a:bodyPr/>
                    <a:lstStyle/>
                    <a:p>
                      <a:endParaRPr lang="en-US"/>
                    </a:p>
                  </a:txBody>
                  <a:tcPr/>
                </a:tc>
                <a:tc hMerge="1"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k=2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k=3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k=K</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0000">
                <a:tc rowSpan="4">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US" sz="1600" b="1" dirty="0" smtClean="0">
                          <a:latin typeface="Arial" pitchFamily="34" charset="0"/>
                          <a:cs typeface="Arial" pitchFamily="34" charset="0"/>
                        </a:rPr>
                        <a:t>Hierarchy level</a:t>
                      </a:r>
                    </a:p>
                  </a:txBody>
                  <a:tcPr vert="vert27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h=1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0000">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h=2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0000">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a:t>
                      </a:r>
                    </a:p>
                  </a:txBody>
                  <a:tcPr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0000">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h=H</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cxnSp>
        <p:nvCxnSpPr>
          <p:cNvPr id="12" name="Straight Arrow Connector 11"/>
          <p:cNvCxnSpPr/>
          <p:nvPr/>
        </p:nvCxnSpPr>
        <p:spPr>
          <a:xfrm rot="5400000">
            <a:off x="3676471" y="4306343"/>
            <a:ext cx="380504" cy="1072"/>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3866723" y="4116131"/>
            <a:ext cx="617490" cy="380504"/>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5400000">
            <a:off x="4293961" y="4306343"/>
            <a:ext cx="380504" cy="1072"/>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4484213" y="4116131"/>
            <a:ext cx="617490" cy="380504"/>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5400000">
            <a:off x="4911967" y="4306363"/>
            <a:ext cx="380009" cy="536"/>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5101703" y="4116131"/>
            <a:ext cx="668948" cy="380504"/>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5400000">
            <a:off x="5580399" y="4306343"/>
            <a:ext cx="380504" cy="1072"/>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3866187" y="4784175"/>
            <a:ext cx="1905000" cy="1588"/>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3866187" y="5120124"/>
            <a:ext cx="1905000" cy="1588"/>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6300192" y="4163402"/>
            <a:ext cx="2664296" cy="307777"/>
          </a:xfrm>
          <a:prstGeom prst="rect">
            <a:avLst/>
          </a:prstGeom>
          <a:noFill/>
        </p:spPr>
        <p:txBody>
          <a:bodyPr wrap="square" rtlCol="0">
            <a:spAutoFit/>
          </a:bodyPr>
          <a:lstStyle/>
          <a:p>
            <a:r>
              <a:rPr lang="en-US" sz="1400" b="1" dirty="0" smtClean="0">
                <a:latin typeface="Arial" pitchFamily="34" charset="0"/>
                <a:cs typeface="Arial" pitchFamily="34" charset="0"/>
              </a:rPr>
              <a:t>(1) Compute top two levels</a:t>
            </a:r>
            <a:endParaRPr lang="en-US" sz="1400" b="1" dirty="0">
              <a:latin typeface="Arial" pitchFamily="34" charset="0"/>
              <a:cs typeface="Arial" pitchFamily="34" charset="0"/>
            </a:endParaRPr>
          </a:p>
        </p:txBody>
      </p:sp>
      <p:sp>
        <p:nvSpPr>
          <p:cNvPr id="22" name="TextBox 21"/>
          <p:cNvSpPr txBox="1"/>
          <p:nvPr/>
        </p:nvSpPr>
        <p:spPr>
          <a:xfrm>
            <a:off x="6300192" y="4812298"/>
            <a:ext cx="2664296" cy="307777"/>
          </a:xfrm>
          <a:prstGeom prst="rect">
            <a:avLst/>
          </a:prstGeom>
          <a:noFill/>
        </p:spPr>
        <p:txBody>
          <a:bodyPr wrap="square" rtlCol="0">
            <a:spAutoFit/>
          </a:bodyPr>
          <a:lstStyle/>
          <a:p>
            <a:r>
              <a:rPr lang="en-US" sz="1400" b="1" dirty="0" smtClean="0">
                <a:latin typeface="Arial" pitchFamily="34" charset="0"/>
                <a:cs typeface="Arial" pitchFamily="34" charset="0"/>
              </a:rPr>
              <a:t>(2) Compute level-wise</a:t>
            </a:r>
            <a:endParaRPr lang="en-US" sz="1400" b="1" dirty="0">
              <a:latin typeface="Arial" pitchFamily="34" charset="0"/>
              <a:cs typeface="Arial" pitchFamily="34" charset="0"/>
            </a:endParaRPr>
          </a:p>
        </p:txBody>
      </p:sp>
      <p:sp>
        <p:nvSpPr>
          <p:cNvPr id="5" name="Right Brace 4"/>
          <p:cNvSpPr/>
          <p:nvPr/>
        </p:nvSpPr>
        <p:spPr>
          <a:xfrm>
            <a:off x="6084168" y="3969584"/>
            <a:ext cx="282811" cy="648072"/>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Right Brace 23"/>
          <p:cNvSpPr/>
          <p:nvPr/>
        </p:nvSpPr>
        <p:spPr>
          <a:xfrm>
            <a:off x="6084168" y="4642150"/>
            <a:ext cx="282811" cy="648072"/>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p:cNvSpPr txBox="1"/>
          <p:nvPr/>
        </p:nvSpPr>
        <p:spPr>
          <a:xfrm>
            <a:off x="186959" y="5938299"/>
            <a:ext cx="8676456" cy="523220"/>
          </a:xfrm>
          <a:prstGeom prst="rect">
            <a:avLst/>
          </a:prstGeom>
          <a:noFill/>
        </p:spPr>
        <p:txBody>
          <a:bodyPr wrap="square" rtlCol="0">
            <a:spAutoFit/>
          </a:bodyPr>
          <a:lstStyle/>
          <a:p>
            <a:pPr algn="ctr"/>
            <a:r>
              <a:rPr lang="en-US" sz="2800" dirty="0" smtClean="0"/>
              <a:t>These are the main ideas of the </a:t>
            </a:r>
            <a:r>
              <a:rPr lang="en-US" sz="2800" i="1" dirty="0" smtClean="0"/>
              <a:t>Flipper</a:t>
            </a:r>
            <a:r>
              <a:rPr lang="en-US" sz="2800" dirty="0" smtClean="0"/>
              <a:t> algorithm</a:t>
            </a:r>
            <a:endParaRPr lang="en-US" sz="2800" dirty="0"/>
          </a:p>
        </p:txBody>
      </p:sp>
      <p:cxnSp>
        <p:nvCxnSpPr>
          <p:cNvPr id="9" name="Straight Connector 8"/>
          <p:cNvCxnSpPr/>
          <p:nvPr/>
        </p:nvCxnSpPr>
        <p:spPr>
          <a:xfrm>
            <a:off x="971600" y="5805264"/>
            <a:ext cx="7200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33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up)">
                                      <p:cBhvr>
                                        <p:cTn id="7" dur="500"/>
                                        <p:tgtEl>
                                          <p:spTgt spid="12"/>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down)">
                                      <p:cBhvr>
                                        <p:cTn id="11" dur="500"/>
                                        <p:tgtEl>
                                          <p:spTgt spid="13"/>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up)">
                                      <p:cBhvr>
                                        <p:cTn id="15" dur="500"/>
                                        <p:tgtEl>
                                          <p:spTgt spid="14"/>
                                        </p:tgtEl>
                                      </p:cBhvr>
                                    </p:animEffect>
                                  </p:childTnLst>
                                </p:cTn>
                              </p:par>
                            </p:childTnLst>
                          </p:cTn>
                        </p:par>
                        <p:par>
                          <p:cTn id="16" fill="hold">
                            <p:stCondLst>
                              <p:cond delay="1500"/>
                            </p:stCondLst>
                            <p:childTnLst>
                              <p:par>
                                <p:cTn id="17" presetID="22" presetClass="entr" presetSubtype="4" fill="hold" nodeType="after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wipe(down)">
                                      <p:cBhvr>
                                        <p:cTn id="19" dur="500"/>
                                        <p:tgtEl>
                                          <p:spTgt spid="15"/>
                                        </p:tgtEl>
                                      </p:cBhvr>
                                    </p:animEffec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wipe(up)">
                                      <p:cBhvr>
                                        <p:cTn id="23" dur="500"/>
                                        <p:tgtEl>
                                          <p:spTgt spid="16"/>
                                        </p:tgtEl>
                                      </p:cBhvr>
                                    </p:animEffect>
                                  </p:childTnLst>
                                </p:cTn>
                              </p:par>
                            </p:childTnLst>
                          </p:cTn>
                        </p:par>
                        <p:par>
                          <p:cTn id="24" fill="hold">
                            <p:stCondLst>
                              <p:cond delay="2500"/>
                            </p:stCondLst>
                            <p:childTnLst>
                              <p:par>
                                <p:cTn id="25" presetID="22" presetClass="entr" presetSubtype="4" fill="hold" nodeType="after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ipe(down)">
                                      <p:cBhvr>
                                        <p:cTn id="27" dur="500"/>
                                        <p:tgtEl>
                                          <p:spTgt spid="17"/>
                                        </p:tgtEl>
                                      </p:cBhvr>
                                    </p:animEffect>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18"/>
                                        </p:tgtEl>
                                        <p:attrNameLst>
                                          <p:attrName>style.visibility</p:attrName>
                                        </p:attrNameLst>
                                      </p:cBhvr>
                                      <p:to>
                                        <p:strVal val="visible"/>
                                      </p:to>
                                    </p:set>
                                    <p:animEffect transition="in" filter="wipe(up)">
                                      <p:cBhvr>
                                        <p:cTn id="31" dur="500"/>
                                        <p:tgtEl>
                                          <p:spTgt spid="18"/>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wipe(left)">
                                      <p:cBhvr>
                                        <p:cTn id="35" dur="500"/>
                                        <p:tgtEl>
                                          <p:spTgt spid="5"/>
                                        </p:tgtEl>
                                      </p:cBhvr>
                                    </p:animEffect>
                                  </p:childTnLst>
                                </p:cTn>
                              </p:par>
                            </p:childTnLst>
                          </p:cTn>
                        </p:par>
                        <p:par>
                          <p:cTn id="36" fill="hold">
                            <p:stCondLst>
                              <p:cond delay="4000"/>
                            </p:stCondLst>
                            <p:childTnLst>
                              <p:par>
                                <p:cTn id="37" presetID="22" presetClass="entr" presetSubtype="8" fill="hold" grpId="0" nodeType="after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wipe(left)">
                                      <p:cBhvr>
                                        <p:cTn id="39" dur="500"/>
                                        <p:tgtEl>
                                          <p:spTgt spid="21"/>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19"/>
                                        </p:tgtEl>
                                        <p:attrNameLst>
                                          <p:attrName>style.visibility</p:attrName>
                                        </p:attrNameLst>
                                      </p:cBhvr>
                                      <p:to>
                                        <p:strVal val="visible"/>
                                      </p:to>
                                    </p:set>
                                    <p:animEffect transition="in" filter="wipe(left)">
                                      <p:cBhvr>
                                        <p:cTn id="44" dur="500"/>
                                        <p:tgtEl>
                                          <p:spTgt spid="19"/>
                                        </p:tgtEl>
                                      </p:cBhvr>
                                    </p:animEffect>
                                  </p:childTnLst>
                                </p:cTn>
                              </p:par>
                            </p:childTnLst>
                          </p:cTn>
                        </p:par>
                        <p:par>
                          <p:cTn id="45" fill="hold">
                            <p:stCondLst>
                              <p:cond delay="500"/>
                            </p:stCondLst>
                            <p:childTnLst>
                              <p:par>
                                <p:cTn id="46" presetID="22" presetClass="entr" presetSubtype="8" fill="hold" nodeType="afterEffect">
                                  <p:stCondLst>
                                    <p:cond delay="0"/>
                                  </p:stCondLst>
                                  <p:childTnLst>
                                    <p:set>
                                      <p:cBhvr>
                                        <p:cTn id="47" dur="1" fill="hold">
                                          <p:stCondLst>
                                            <p:cond delay="0"/>
                                          </p:stCondLst>
                                        </p:cTn>
                                        <p:tgtEl>
                                          <p:spTgt spid="20"/>
                                        </p:tgtEl>
                                        <p:attrNameLst>
                                          <p:attrName>style.visibility</p:attrName>
                                        </p:attrNameLst>
                                      </p:cBhvr>
                                      <p:to>
                                        <p:strVal val="visible"/>
                                      </p:to>
                                    </p:set>
                                    <p:animEffect transition="in" filter="wipe(left)">
                                      <p:cBhvr>
                                        <p:cTn id="48" dur="500"/>
                                        <p:tgtEl>
                                          <p:spTgt spid="20"/>
                                        </p:tgtEl>
                                      </p:cBhvr>
                                    </p:animEffect>
                                  </p:childTnLst>
                                </p:cTn>
                              </p:par>
                            </p:childTnLst>
                          </p:cTn>
                        </p:par>
                        <p:par>
                          <p:cTn id="49" fill="hold">
                            <p:stCondLst>
                              <p:cond delay="1000"/>
                            </p:stCondLst>
                            <p:childTnLst>
                              <p:par>
                                <p:cTn id="50" presetID="22" presetClass="entr" presetSubtype="8" fill="hold" grpId="0" nodeType="after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wipe(left)">
                                      <p:cBhvr>
                                        <p:cTn id="52" dur="500"/>
                                        <p:tgtEl>
                                          <p:spTgt spid="24"/>
                                        </p:tgtEl>
                                      </p:cBhvr>
                                    </p:animEffect>
                                  </p:childTnLst>
                                </p:cTn>
                              </p:par>
                            </p:childTnLst>
                          </p:cTn>
                        </p:par>
                        <p:par>
                          <p:cTn id="53" fill="hold">
                            <p:stCondLst>
                              <p:cond delay="1500"/>
                            </p:stCondLst>
                            <p:childTnLst>
                              <p:par>
                                <p:cTn id="54" presetID="22" presetClass="entr" presetSubtype="8" fill="hold" grpId="0" nodeType="afterEffect">
                                  <p:stCondLst>
                                    <p:cond delay="0"/>
                                  </p:stCondLst>
                                  <p:childTnLst>
                                    <p:set>
                                      <p:cBhvr>
                                        <p:cTn id="55" dur="1" fill="hold">
                                          <p:stCondLst>
                                            <p:cond delay="0"/>
                                          </p:stCondLst>
                                        </p:cTn>
                                        <p:tgtEl>
                                          <p:spTgt spid="22"/>
                                        </p:tgtEl>
                                        <p:attrNameLst>
                                          <p:attrName>style.visibility</p:attrName>
                                        </p:attrNameLst>
                                      </p:cBhvr>
                                      <p:to>
                                        <p:strVal val="visible"/>
                                      </p:to>
                                    </p:set>
                                    <p:animEffect transition="in" filter="wipe(left)">
                                      <p:cBhvr>
                                        <p:cTn id="56" dur="500"/>
                                        <p:tgtEl>
                                          <p:spTgt spid="22"/>
                                        </p:tgtEl>
                                      </p:cBhvr>
                                    </p:animEffect>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7"/>
                                        </p:tgtEl>
                                        <p:attrNameLst>
                                          <p:attrName>style.visibility</p:attrName>
                                        </p:attrNameLst>
                                      </p:cBhvr>
                                      <p:to>
                                        <p:strVal val="visible"/>
                                      </p:to>
                                    </p:set>
                                    <p:animEffect transition="in" filter="fade">
                                      <p:cBhvr>
                                        <p:cTn id="61" dur="1000"/>
                                        <p:tgtEl>
                                          <p:spTgt spid="7"/>
                                        </p:tgtEl>
                                      </p:cBhvr>
                                    </p:animEffect>
                                    <p:anim calcmode="lin" valueType="num">
                                      <p:cBhvr>
                                        <p:cTn id="62" dur="1000" fill="hold"/>
                                        <p:tgtEl>
                                          <p:spTgt spid="7"/>
                                        </p:tgtEl>
                                        <p:attrNameLst>
                                          <p:attrName>ppt_x</p:attrName>
                                        </p:attrNameLst>
                                      </p:cBhvr>
                                      <p:tavLst>
                                        <p:tav tm="0">
                                          <p:val>
                                            <p:strVal val="#ppt_x"/>
                                          </p:val>
                                        </p:tav>
                                        <p:tav tm="100000">
                                          <p:val>
                                            <p:strVal val="#ppt_x"/>
                                          </p:val>
                                        </p:tav>
                                      </p:tavLst>
                                    </p:anim>
                                    <p:anim calcmode="lin" valueType="num">
                                      <p:cBhvr>
                                        <p:cTn id="6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5" grpId="0" animBg="1"/>
      <p:bldP spid="24" grpId="0" animBg="1"/>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sz="quarter" idx="1"/>
          </p:nvPr>
        </p:nvSpPr>
        <p:spPr/>
        <p:txBody>
          <a:bodyPr/>
          <a:lstStyle/>
          <a:p>
            <a:r>
              <a:rPr lang="en-US" dirty="0" smtClean="0"/>
              <a:t>Challenge: strong correlations with low support</a:t>
            </a:r>
          </a:p>
          <a:p>
            <a:r>
              <a:rPr lang="en-US" dirty="0" smtClean="0"/>
              <a:t>Flipping correlation pattern</a:t>
            </a:r>
          </a:p>
          <a:p>
            <a:r>
              <a:rPr lang="en-US" dirty="0" smtClean="0"/>
              <a:t>Algorithm for mining flipping correlations</a:t>
            </a:r>
          </a:p>
          <a:p>
            <a:r>
              <a:rPr lang="en-US" dirty="0" smtClean="0"/>
              <a:t>Performance</a:t>
            </a:r>
          </a:p>
          <a:p>
            <a:r>
              <a:rPr lang="en-US" dirty="0" smtClean="0"/>
              <a:t>Real flipping patterns</a:t>
            </a:r>
          </a:p>
          <a:p>
            <a:r>
              <a:rPr lang="en-US" dirty="0" smtClean="0"/>
              <a:t>Conclusion and future work</a:t>
            </a:r>
          </a:p>
          <a:p>
            <a:endParaRPr lang="en-US" dirty="0"/>
          </a:p>
        </p:txBody>
      </p:sp>
      <p:sp>
        <p:nvSpPr>
          <p:cNvPr id="5" name="Slide Number Placeholder 4"/>
          <p:cNvSpPr>
            <a:spLocks noGrp="1"/>
          </p:cNvSpPr>
          <p:nvPr>
            <p:ph type="sldNum" sz="quarter" idx="16"/>
          </p:nvPr>
        </p:nvSpPr>
        <p:spPr/>
        <p:txBody>
          <a:bodyPr/>
          <a:lstStyle/>
          <a:p>
            <a:fld id="{73F7777E-30F9-4D7D-9508-F94EC61F5F4D}" type="slidenum">
              <a:rPr lang="en-US" smtClean="0"/>
              <a:pPr/>
              <a:t>24</a:t>
            </a:fld>
            <a:endParaRPr lang="en-US" dirty="0"/>
          </a:p>
        </p:txBody>
      </p:sp>
      <p:grpSp>
        <p:nvGrpSpPr>
          <p:cNvPr id="7" name="Group 6"/>
          <p:cNvGrpSpPr/>
          <p:nvPr/>
        </p:nvGrpSpPr>
        <p:grpSpPr>
          <a:xfrm>
            <a:off x="539552" y="1772816"/>
            <a:ext cx="288032" cy="288032"/>
            <a:chOff x="539552" y="1772816"/>
            <a:chExt cx="288032" cy="288032"/>
          </a:xfrm>
        </p:grpSpPr>
        <p:sp>
          <p:nvSpPr>
            <p:cNvPr id="4" name="Diagonal Stripe 3"/>
            <p:cNvSpPr/>
            <p:nvPr/>
          </p:nvSpPr>
          <p:spPr>
            <a:xfrm>
              <a:off x="683568" y="1772816"/>
              <a:ext cx="144016" cy="288032"/>
            </a:xfrm>
            <a:prstGeom prst="diagStrip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Diagonal Stripe 5"/>
            <p:cNvSpPr/>
            <p:nvPr/>
          </p:nvSpPr>
          <p:spPr>
            <a:xfrm rot="5400000">
              <a:off x="503548" y="1871756"/>
              <a:ext cx="216024" cy="144016"/>
            </a:xfrm>
            <a:prstGeom prst="diagStrip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8" name="Group 7"/>
          <p:cNvGrpSpPr/>
          <p:nvPr/>
        </p:nvGrpSpPr>
        <p:grpSpPr>
          <a:xfrm>
            <a:off x="539552" y="2276872"/>
            <a:ext cx="288032" cy="288032"/>
            <a:chOff x="539552" y="1772816"/>
            <a:chExt cx="288032" cy="288032"/>
          </a:xfrm>
        </p:grpSpPr>
        <p:sp>
          <p:nvSpPr>
            <p:cNvPr id="9" name="Diagonal Stripe 8"/>
            <p:cNvSpPr/>
            <p:nvPr/>
          </p:nvSpPr>
          <p:spPr>
            <a:xfrm>
              <a:off x="683568" y="1772816"/>
              <a:ext cx="144016" cy="288032"/>
            </a:xfrm>
            <a:prstGeom prst="diagStrip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Diagonal Stripe 9"/>
            <p:cNvSpPr/>
            <p:nvPr/>
          </p:nvSpPr>
          <p:spPr>
            <a:xfrm rot="5400000">
              <a:off x="503548" y="1871756"/>
              <a:ext cx="216024" cy="144016"/>
            </a:xfrm>
            <a:prstGeom prst="diagStrip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4" name="Group 13"/>
          <p:cNvGrpSpPr/>
          <p:nvPr/>
        </p:nvGrpSpPr>
        <p:grpSpPr>
          <a:xfrm>
            <a:off x="539552" y="2852936"/>
            <a:ext cx="288032" cy="288032"/>
            <a:chOff x="539552" y="1772816"/>
            <a:chExt cx="288032" cy="288032"/>
          </a:xfrm>
        </p:grpSpPr>
        <p:sp>
          <p:nvSpPr>
            <p:cNvPr id="15" name="Diagonal Stripe 14"/>
            <p:cNvSpPr/>
            <p:nvPr/>
          </p:nvSpPr>
          <p:spPr>
            <a:xfrm>
              <a:off x="683568" y="1772816"/>
              <a:ext cx="144016" cy="288032"/>
            </a:xfrm>
            <a:prstGeom prst="diagStrip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Diagonal Stripe 15"/>
            <p:cNvSpPr/>
            <p:nvPr/>
          </p:nvSpPr>
          <p:spPr>
            <a:xfrm rot="5400000">
              <a:off x="503548" y="1871756"/>
              <a:ext cx="216024" cy="144016"/>
            </a:xfrm>
            <a:prstGeom prst="diagStrip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p14="http://schemas.microsoft.com/office/powerpoint/2010/main" val="2392391977"/>
      </p:ext>
    </p:extLst>
  </p:cSld>
  <p:clrMapOvr>
    <a:masterClrMapping/>
  </p:clrMapOvr>
  <mc:AlternateContent xmlns:mc="http://schemas.openxmlformats.org/markup-compatibility/2006" xmlns:p14="http://schemas.microsoft.com/office/powerpoint/2010/main">
    <mc:Choice Requires="p14">
      <p:transition spd="slow" p14:dur="2000" advTm="4000"/>
    </mc:Choice>
    <mc:Fallback xmlns="">
      <p:transition spd="slow" advTm="4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mph" presetSubtype="0" fill="hold" nodeType="withEffect">
                                  <p:stCondLst>
                                    <p:cond delay="0"/>
                                  </p:stCondLst>
                                  <p:childTnLst>
                                    <p:animClr clrSpc="rgb" dir="cw">
                                      <p:cBhvr override="childStyle">
                                        <p:cTn id="6" dur="2000" fill="hold"/>
                                        <p:tgtEl>
                                          <p:spTgt spid="3">
                                            <p:txEl>
                                              <p:pRg st="3" end="3"/>
                                            </p:txEl>
                                          </p:spTgt>
                                        </p:tgtEl>
                                        <p:attrNameLst>
                                          <p:attrName>style.color</p:attrName>
                                        </p:attrNameLst>
                                      </p:cBhvr>
                                      <p:to>
                                        <a:schemeClr val="accent2"/>
                                      </p:to>
                                    </p:animClr>
                                    <p:animClr clrSpc="rgb" dir="cw">
                                      <p:cBhvr>
                                        <p:cTn id="7" dur="2000" fill="hold"/>
                                        <p:tgtEl>
                                          <p:spTgt spid="3">
                                            <p:txEl>
                                              <p:pRg st="3" end="3"/>
                                            </p:txEl>
                                          </p:spTgt>
                                        </p:tgtEl>
                                        <p:attrNameLst>
                                          <p:attrName>fillcolor</p:attrName>
                                        </p:attrNameLst>
                                      </p:cBhvr>
                                      <p:to>
                                        <a:schemeClr val="accent2"/>
                                      </p:to>
                                    </p:animClr>
                                    <p:set>
                                      <p:cBhvr>
                                        <p:cTn id="8" dur="2000" fill="hold"/>
                                        <p:tgtEl>
                                          <p:spTgt spid="3">
                                            <p:txEl>
                                              <p:pRg st="3" end="3"/>
                                            </p:txEl>
                                          </p:spTgt>
                                        </p:tgtEl>
                                        <p:attrNameLst>
                                          <p:attrName>fill.type</p:attrName>
                                        </p:attrNameLst>
                                      </p:cBhvr>
                                      <p:to>
                                        <p:strVal val="solid"/>
                                      </p:to>
                                    </p:set>
                                    <p:set>
                                      <p:cBhvr>
                                        <p:cTn id="9" dur="2000" fill="hold"/>
                                        <p:tgtEl>
                                          <p:spTgt spid="3">
                                            <p:txEl>
                                              <p:pRg st="3" end="3"/>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Synthetic datasets</a:t>
            </a:r>
            <a:endParaRPr lang="en-US" dirty="0"/>
          </a:p>
        </p:txBody>
      </p:sp>
      <p:sp>
        <p:nvSpPr>
          <p:cNvPr id="8" name="Slide Number Placeholder 7"/>
          <p:cNvSpPr>
            <a:spLocks noGrp="1"/>
          </p:cNvSpPr>
          <p:nvPr>
            <p:ph type="sldNum" sz="quarter" idx="16"/>
          </p:nvPr>
        </p:nvSpPr>
        <p:spPr/>
        <p:txBody>
          <a:bodyPr/>
          <a:lstStyle/>
          <a:p>
            <a:fld id="{73F7777E-30F9-4D7D-9508-F94EC61F5F4D}" type="slidenum">
              <a:rPr lang="en-US" smtClean="0"/>
              <a:pPr/>
              <a:t>25</a:t>
            </a:fld>
            <a:endParaRPr lang="en-US" dirty="0"/>
          </a:p>
        </p:txBody>
      </p:sp>
      <p:sp>
        <p:nvSpPr>
          <p:cNvPr id="12" name="Content Placeholder 2"/>
          <p:cNvSpPr>
            <a:spLocks noGrp="1"/>
          </p:cNvSpPr>
          <p:nvPr>
            <p:ph sz="quarter" idx="1"/>
          </p:nvPr>
        </p:nvSpPr>
        <p:spPr>
          <a:xfrm>
            <a:off x="612648" y="1600200"/>
            <a:ext cx="8153400" cy="4495800"/>
          </a:xfrm>
        </p:spPr>
        <p:txBody>
          <a:bodyPr/>
          <a:lstStyle/>
          <a:p>
            <a:r>
              <a:rPr lang="en-US" dirty="0" smtClean="0"/>
              <a:t>Running Time (sec)</a:t>
            </a:r>
            <a:endParaRPr lang="en-US" dirty="0"/>
          </a:p>
        </p:txBody>
      </p:sp>
      <p:graphicFrame>
        <p:nvGraphicFramePr>
          <p:cNvPr id="13" name="Chart 12"/>
          <p:cNvGraphicFramePr>
            <a:graphicFrameLocks/>
          </p:cNvGraphicFramePr>
          <p:nvPr>
            <p:extLst>
              <p:ext uri="{D42A27DB-BD31-4B8C-83A1-F6EECF244321}">
                <p14:modId xmlns:p14="http://schemas.microsoft.com/office/powerpoint/2010/main" val="3885135056"/>
              </p:ext>
            </p:extLst>
          </p:nvPr>
        </p:nvGraphicFramePr>
        <p:xfrm>
          <a:off x="432445" y="2276872"/>
          <a:ext cx="3429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a:graphicFrameLocks/>
          </p:cNvGraphicFramePr>
          <p:nvPr>
            <p:extLst>
              <p:ext uri="{D42A27DB-BD31-4B8C-83A1-F6EECF244321}">
                <p14:modId xmlns:p14="http://schemas.microsoft.com/office/powerpoint/2010/main" val="3889370616"/>
              </p:ext>
            </p:extLst>
          </p:nvPr>
        </p:nvGraphicFramePr>
        <p:xfrm>
          <a:off x="5256981" y="2276872"/>
          <a:ext cx="3419475"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3995936" y="2319263"/>
            <a:ext cx="1152128" cy="923330"/>
          </a:xfrm>
          <a:prstGeom prst="rect">
            <a:avLst/>
          </a:prstGeom>
          <a:noFill/>
        </p:spPr>
        <p:txBody>
          <a:bodyPr wrap="square" rtlCol="0">
            <a:spAutoFit/>
          </a:bodyPr>
          <a:lstStyle/>
          <a:p>
            <a:pPr algn="ctr"/>
            <a:r>
              <a:rPr lang="en-US" dirty="0" smtClean="0">
                <a:solidFill>
                  <a:srgbClr val="3366FF"/>
                </a:solidFill>
              </a:rPr>
              <a:t>Basic support-based</a:t>
            </a:r>
            <a:endParaRPr lang="en-US" dirty="0">
              <a:solidFill>
                <a:srgbClr val="3366FF"/>
              </a:solidFill>
            </a:endParaRPr>
          </a:p>
        </p:txBody>
      </p:sp>
      <p:sp>
        <p:nvSpPr>
          <p:cNvPr id="11" name="TextBox 10"/>
          <p:cNvSpPr txBox="1"/>
          <p:nvPr/>
        </p:nvSpPr>
        <p:spPr>
          <a:xfrm>
            <a:off x="3995936" y="4293096"/>
            <a:ext cx="1152128" cy="646331"/>
          </a:xfrm>
          <a:prstGeom prst="rect">
            <a:avLst/>
          </a:prstGeom>
          <a:noFill/>
        </p:spPr>
        <p:txBody>
          <a:bodyPr wrap="square" rtlCol="0">
            <a:spAutoFit/>
          </a:bodyPr>
          <a:lstStyle/>
          <a:p>
            <a:pPr algn="ctr"/>
            <a:r>
              <a:rPr lang="en-US" dirty="0" smtClean="0">
                <a:solidFill>
                  <a:srgbClr val="FF0000"/>
                </a:solidFill>
              </a:rPr>
              <a:t>Full Flipper</a:t>
            </a:r>
            <a:endParaRPr lang="en-US" dirty="0">
              <a:solidFill>
                <a:srgbClr val="FF0000"/>
              </a:solidFill>
            </a:endParaRPr>
          </a:p>
        </p:txBody>
      </p:sp>
      <p:sp>
        <p:nvSpPr>
          <p:cNvPr id="4" name="TextBox 3"/>
          <p:cNvSpPr txBox="1"/>
          <p:nvPr/>
        </p:nvSpPr>
        <p:spPr>
          <a:xfrm>
            <a:off x="971600" y="5157192"/>
            <a:ext cx="6840760" cy="1384995"/>
          </a:xfrm>
          <a:prstGeom prst="rect">
            <a:avLst/>
          </a:prstGeom>
          <a:noFill/>
        </p:spPr>
        <p:txBody>
          <a:bodyPr wrap="square" rtlCol="0">
            <a:spAutoFit/>
          </a:bodyPr>
          <a:lstStyle/>
          <a:p>
            <a:pPr algn="ctr"/>
            <a:r>
              <a:rPr lang="en-US" sz="2800" dirty="0" smtClean="0"/>
              <a:t>Flipper scales </a:t>
            </a:r>
            <a:r>
              <a:rPr lang="en-US" sz="2800" dirty="0"/>
              <a:t>gracefully </a:t>
            </a:r>
            <a:r>
              <a:rPr lang="en-US" sz="2800" dirty="0" smtClean="0"/>
              <a:t>with the increase of the number of transactions and the average number of items per transaction</a:t>
            </a:r>
            <a:endParaRPr lang="en-US" sz="2800" dirty="0"/>
          </a:p>
        </p:txBody>
      </p:sp>
    </p:spTree>
    <p:extLst>
      <p:ext uri="{BB962C8B-B14F-4D97-AF65-F5344CB8AC3E}">
        <p14:creationId xmlns:p14="http://schemas.microsoft.com/office/powerpoint/2010/main" val="15629968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real datasets</a:t>
            </a:r>
            <a:endParaRPr lang="en-US" dirty="0"/>
          </a:p>
        </p:txBody>
      </p:sp>
      <p:sp>
        <p:nvSpPr>
          <p:cNvPr id="3" name="Content Placeholder 2"/>
          <p:cNvSpPr>
            <a:spLocks noGrp="1"/>
          </p:cNvSpPr>
          <p:nvPr>
            <p:ph sz="quarter" idx="1"/>
          </p:nvPr>
        </p:nvSpPr>
        <p:spPr>
          <a:xfrm>
            <a:off x="539552" y="1700808"/>
            <a:ext cx="3527304" cy="4824536"/>
          </a:xfrm>
        </p:spPr>
        <p:txBody>
          <a:bodyPr>
            <a:normAutofit/>
          </a:bodyPr>
          <a:lstStyle/>
          <a:p>
            <a:r>
              <a:rPr lang="en-US" dirty="0" smtClean="0"/>
              <a:t>Data Sets</a:t>
            </a:r>
          </a:p>
          <a:p>
            <a:endParaRPr lang="en-US" dirty="0" smtClean="0"/>
          </a:p>
          <a:p>
            <a:endParaRPr lang="en-US" dirty="0" smtClean="0"/>
          </a:p>
          <a:p>
            <a:endParaRPr lang="en-US" dirty="0" smtClean="0"/>
          </a:p>
          <a:p>
            <a:r>
              <a:rPr lang="en-US" dirty="0" smtClean="0"/>
              <a:t>Running Time (sec)</a:t>
            </a:r>
          </a:p>
          <a:p>
            <a:pPr lvl="1"/>
            <a:r>
              <a:rPr lang="en-US" dirty="0" smtClean="0"/>
              <a:t>Basic is not included (ran more than 10 hours for the smallest dataset GROCERIES).</a:t>
            </a:r>
            <a:endParaRPr lang="en-US" dirty="0"/>
          </a:p>
        </p:txBody>
      </p:sp>
      <p:sp>
        <p:nvSpPr>
          <p:cNvPr id="10" name="Slide Number Placeholder 9"/>
          <p:cNvSpPr>
            <a:spLocks noGrp="1"/>
          </p:cNvSpPr>
          <p:nvPr>
            <p:ph type="sldNum" sz="quarter" idx="16"/>
          </p:nvPr>
        </p:nvSpPr>
        <p:spPr/>
        <p:txBody>
          <a:bodyPr/>
          <a:lstStyle/>
          <a:p>
            <a:fld id="{73F7777E-30F9-4D7D-9508-F94EC61F5F4D}" type="slidenum">
              <a:rPr lang="en-US" smtClean="0"/>
              <a:pPr/>
              <a:t>26</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4138729472"/>
              </p:ext>
            </p:extLst>
          </p:nvPr>
        </p:nvGraphicFramePr>
        <p:xfrm>
          <a:off x="3347864" y="1772816"/>
          <a:ext cx="5005120" cy="1483360"/>
        </p:xfrm>
        <a:graphic>
          <a:graphicData uri="http://schemas.openxmlformats.org/drawingml/2006/table">
            <a:tbl>
              <a:tblPr firstRow="1" bandRow="1">
                <a:tableStyleId>{5C22544A-7EE6-4342-B048-85BDC9FD1C3A}</a:tableStyleId>
              </a:tblPr>
              <a:tblGrid>
                <a:gridCol w="1330643"/>
                <a:gridCol w="972693"/>
                <a:gridCol w="953502"/>
                <a:gridCol w="847852"/>
                <a:gridCol w="900430"/>
              </a:tblGrid>
              <a:tr h="370840">
                <a:tc>
                  <a:txBody>
                    <a:bodyPr/>
                    <a:lstStyle/>
                    <a:p>
                      <a:pPr algn="ctr"/>
                      <a:endParaRPr 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 Trans</a:t>
                      </a:r>
                      <a:endParaRPr lang="en-US" dirty="0">
                        <a:solidFill>
                          <a:schemeClr val="tx1"/>
                        </a:solidFill>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 </a:t>
                      </a:r>
                      <a:r>
                        <a:rPr lang="en-US" dirty="0" err="1" smtClean="0">
                          <a:solidFill>
                            <a:schemeClr val="tx1"/>
                          </a:solidFill>
                        </a:rPr>
                        <a:t>Pos</a:t>
                      </a:r>
                      <a:endParaRPr lang="en-US" dirty="0">
                        <a:solidFill>
                          <a:schemeClr val="tx1"/>
                        </a:solidFill>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 </a:t>
                      </a:r>
                      <a:r>
                        <a:rPr lang="en-US" dirty="0" err="1" smtClean="0">
                          <a:solidFill>
                            <a:schemeClr val="tx1"/>
                          </a:solidFill>
                        </a:rPr>
                        <a:t>Neg</a:t>
                      </a:r>
                      <a:endParaRPr lang="en-US" dirty="0">
                        <a:solidFill>
                          <a:schemeClr val="tx1"/>
                        </a:solidFill>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 Flips</a:t>
                      </a:r>
                      <a:endParaRPr lang="en-US"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dirty="0" smtClean="0"/>
                        <a:t>GROCERIES</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en-US" dirty="0" smtClean="0"/>
                        <a:t>10K</a:t>
                      </a:r>
                      <a:endParaRPr lang="en-US"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US" dirty="0" smtClean="0"/>
                        <a:t>4.8K</a:t>
                      </a:r>
                      <a:endParaRPr lang="en-US" dirty="0"/>
                    </a:p>
                  </a:txBody>
                  <a:tcPr anchor="ctr">
                    <a:lnT w="12700" cap="flat" cmpd="sng" algn="ctr">
                      <a:solidFill>
                        <a:schemeClr val="tx1"/>
                      </a:solidFill>
                      <a:prstDash val="solid"/>
                      <a:round/>
                      <a:headEnd type="none" w="med" len="med"/>
                      <a:tailEnd type="none" w="med" len="med"/>
                    </a:lnT>
                  </a:tcPr>
                </a:tc>
                <a:tc>
                  <a:txBody>
                    <a:bodyPr/>
                    <a:lstStyle/>
                    <a:p>
                      <a:pPr algn="ctr"/>
                      <a:r>
                        <a:rPr lang="en-US" dirty="0" smtClean="0"/>
                        <a:t>80K</a:t>
                      </a:r>
                      <a:endParaRPr lang="en-US" dirty="0"/>
                    </a:p>
                  </a:txBody>
                  <a:tcPr anchor="ctr">
                    <a:lnT w="12700" cap="flat" cmpd="sng" algn="ctr">
                      <a:solidFill>
                        <a:schemeClr val="tx1"/>
                      </a:solidFill>
                      <a:prstDash val="solid"/>
                      <a:round/>
                      <a:headEnd type="none" w="med" len="med"/>
                      <a:tailEnd type="none" w="med" len="med"/>
                    </a:lnT>
                  </a:tcPr>
                </a:tc>
                <a:tc>
                  <a:txBody>
                    <a:bodyPr/>
                    <a:lstStyle/>
                    <a:p>
                      <a:pPr algn="ctr"/>
                      <a:r>
                        <a:rPr lang="en-US" dirty="0" smtClean="0"/>
                        <a:t>174</a:t>
                      </a:r>
                      <a:endParaRPr 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70840">
                <a:tc>
                  <a:txBody>
                    <a:bodyPr/>
                    <a:lstStyle/>
                    <a:p>
                      <a:pPr algn="ctr"/>
                      <a:r>
                        <a:rPr lang="en-US" dirty="0" smtClean="0"/>
                        <a:t>CENSUS</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dirty="0" smtClean="0"/>
                        <a:t>32K</a:t>
                      </a:r>
                      <a:endParaRPr lang="en-US" dirty="0"/>
                    </a:p>
                  </a:txBody>
                  <a:tcPr anchor="ctr">
                    <a:lnL w="12700" cap="flat" cmpd="sng" algn="ctr">
                      <a:solidFill>
                        <a:schemeClr val="tx1"/>
                      </a:solidFill>
                      <a:prstDash val="solid"/>
                      <a:round/>
                      <a:headEnd type="none" w="med" len="med"/>
                      <a:tailEnd type="none" w="med" len="med"/>
                    </a:lnL>
                  </a:tcPr>
                </a:tc>
                <a:tc>
                  <a:txBody>
                    <a:bodyPr/>
                    <a:lstStyle/>
                    <a:p>
                      <a:pPr algn="ctr"/>
                      <a:r>
                        <a:rPr lang="en-US" dirty="0" smtClean="0"/>
                        <a:t>140K</a:t>
                      </a:r>
                      <a:endParaRPr lang="en-US" dirty="0"/>
                    </a:p>
                  </a:txBody>
                  <a:tcPr anchor="ctr"/>
                </a:tc>
                <a:tc>
                  <a:txBody>
                    <a:bodyPr/>
                    <a:lstStyle/>
                    <a:p>
                      <a:pPr algn="ctr"/>
                      <a:r>
                        <a:rPr lang="en-US" dirty="0" smtClean="0"/>
                        <a:t>73K</a:t>
                      </a:r>
                      <a:endParaRPr lang="en-US" dirty="0"/>
                    </a:p>
                  </a:txBody>
                  <a:tcPr anchor="ctr"/>
                </a:tc>
                <a:tc>
                  <a:txBody>
                    <a:bodyPr/>
                    <a:lstStyle/>
                    <a:p>
                      <a:pPr algn="ctr"/>
                      <a:r>
                        <a:rPr lang="en-US" dirty="0" smtClean="0"/>
                        <a:t>232</a:t>
                      </a:r>
                      <a:endParaRPr lang="en-US" dirty="0"/>
                    </a:p>
                  </a:txBody>
                  <a:tcPr anchor="ctr">
                    <a:lnR w="12700" cap="flat" cmpd="sng" algn="ctr">
                      <a:solidFill>
                        <a:schemeClr val="tx1"/>
                      </a:solidFill>
                      <a:prstDash val="solid"/>
                      <a:round/>
                      <a:headEnd type="none" w="med" len="med"/>
                      <a:tailEnd type="none" w="med" len="med"/>
                    </a:lnR>
                  </a:tcPr>
                </a:tc>
              </a:tr>
              <a:tr h="370840">
                <a:tc>
                  <a:txBody>
                    <a:bodyPr/>
                    <a:lstStyle/>
                    <a:p>
                      <a:pPr algn="ctr"/>
                      <a:r>
                        <a:rPr lang="en-US" dirty="0" smtClean="0"/>
                        <a:t>MEDLINE</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US" dirty="0" smtClean="0"/>
                        <a:t>6.4M</a:t>
                      </a:r>
                      <a:endParaRPr lang="en-US" dirty="0"/>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n-US" dirty="0" smtClean="0"/>
                        <a:t>4.2K</a:t>
                      </a:r>
                      <a:endParaRPr lang="en-US" dirty="0"/>
                    </a:p>
                  </a:txBody>
                  <a:tcPr anchor="ctr">
                    <a:lnB w="12700" cap="flat" cmpd="sng" algn="ctr">
                      <a:solidFill>
                        <a:schemeClr val="tx1"/>
                      </a:solidFill>
                      <a:prstDash val="solid"/>
                      <a:round/>
                      <a:headEnd type="none" w="med" len="med"/>
                      <a:tailEnd type="none" w="med" len="med"/>
                    </a:lnB>
                  </a:tcPr>
                </a:tc>
                <a:tc>
                  <a:txBody>
                    <a:bodyPr/>
                    <a:lstStyle/>
                    <a:p>
                      <a:pPr algn="ctr"/>
                      <a:r>
                        <a:rPr lang="en-US" dirty="0" smtClean="0"/>
                        <a:t>1.6M</a:t>
                      </a:r>
                      <a:endParaRPr lang="en-US" dirty="0"/>
                    </a:p>
                  </a:txBody>
                  <a:tcPr anchor="ctr">
                    <a:lnB w="12700" cap="flat" cmpd="sng" algn="ctr">
                      <a:solidFill>
                        <a:schemeClr val="tx1"/>
                      </a:solidFill>
                      <a:prstDash val="solid"/>
                      <a:round/>
                      <a:headEnd type="none" w="med" len="med"/>
                      <a:tailEnd type="none" w="med" len="med"/>
                    </a:lnB>
                  </a:tcPr>
                </a:tc>
                <a:tc>
                  <a:txBody>
                    <a:bodyPr/>
                    <a:lstStyle/>
                    <a:p>
                      <a:pPr algn="ctr"/>
                      <a:r>
                        <a:rPr lang="en-US" dirty="0" smtClean="0"/>
                        <a:t>430</a:t>
                      </a:r>
                      <a:endParaRPr lang="en-US" dirty="0"/>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graphicFrame>
        <p:nvGraphicFramePr>
          <p:cNvPr id="9" name="Chart 8"/>
          <p:cNvGraphicFramePr>
            <a:graphicFrameLocks/>
          </p:cNvGraphicFramePr>
          <p:nvPr>
            <p:extLst>
              <p:ext uri="{D42A27DB-BD31-4B8C-83A1-F6EECF244321}">
                <p14:modId xmlns:p14="http://schemas.microsoft.com/office/powerpoint/2010/main" val="1142662766"/>
              </p:ext>
            </p:extLst>
          </p:nvPr>
        </p:nvGraphicFramePr>
        <p:xfrm>
          <a:off x="3995936" y="3861048"/>
          <a:ext cx="4572000" cy="2743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sz="quarter" idx="1"/>
          </p:nvPr>
        </p:nvSpPr>
        <p:spPr/>
        <p:txBody>
          <a:bodyPr/>
          <a:lstStyle/>
          <a:p>
            <a:r>
              <a:rPr lang="en-US" dirty="0" smtClean="0"/>
              <a:t>Challenge: strong correlations with low support</a:t>
            </a:r>
          </a:p>
          <a:p>
            <a:r>
              <a:rPr lang="en-US" dirty="0" smtClean="0"/>
              <a:t>Flipping correlation pattern</a:t>
            </a:r>
          </a:p>
          <a:p>
            <a:r>
              <a:rPr lang="en-US" dirty="0" smtClean="0"/>
              <a:t>Algorithm for mining flipping correlations</a:t>
            </a:r>
          </a:p>
          <a:p>
            <a:r>
              <a:rPr lang="en-US" dirty="0" smtClean="0"/>
              <a:t>Performance</a:t>
            </a:r>
          </a:p>
          <a:p>
            <a:r>
              <a:rPr lang="en-US" dirty="0" smtClean="0"/>
              <a:t>Real flipping patterns</a:t>
            </a:r>
          </a:p>
          <a:p>
            <a:r>
              <a:rPr lang="en-US" dirty="0" smtClean="0"/>
              <a:t>Conclusion and future work</a:t>
            </a:r>
          </a:p>
          <a:p>
            <a:endParaRPr lang="en-US" dirty="0"/>
          </a:p>
        </p:txBody>
      </p:sp>
      <p:sp>
        <p:nvSpPr>
          <p:cNvPr id="5" name="Slide Number Placeholder 4"/>
          <p:cNvSpPr>
            <a:spLocks noGrp="1"/>
          </p:cNvSpPr>
          <p:nvPr>
            <p:ph type="sldNum" sz="quarter" idx="16"/>
          </p:nvPr>
        </p:nvSpPr>
        <p:spPr/>
        <p:txBody>
          <a:bodyPr/>
          <a:lstStyle/>
          <a:p>
            <a:fld id="{73F7777E-30F9-4D7D-9508-F94EC61F5F4D}" type="slidenum">
              <a:rPr lang="en-US" smtClean="0"/>
              <a:pPr/>
              <a:t>27</a:t>
            </a:fld>
            <a:endParaRPr lang="en-US" dirty="0"/>
          </a:p>
        </p:txBody>
      </p:sp>
      <p:grpSp>
        <p:nvGrpSpPr>
          <p:cNvPr id="7" name="Group 6"/>
          <p:cNvGrpSpPr/>
          <p:nvPr/>
        </p:nvGrpSpPr>
        <p:grpSpPr>
          <a:xfrm>
            <a:off x="539552" y="1772816"/>
            <a:ext cx="288032" cy="288032"/>
            <a:chOff x="539552" y="1772816"/>
            <a:chExt cx="288032" cy="288032"/>
          </a:xfrm>
        </p:grpSpPr>
        <p:sp>
          <p:nvSpPr>
            <p:cNvPr id="4" name="Diagonal Stripe 3"/>
            <p:cNvSpPr/>
            <p:nvPr/>
          </p:nvSpPr>
          <p:spPr>
            <a:xfrm>
              <a:off x="683568" y="1772816"/>
              <a:ext cx="144016" cy="288032"/>
            </a:xfrm>
            <a:prstGeom prst="diagStrip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Diagonal Stripe 5"/>
            <p:cNvSpPr/>
            <p:nvPr/>
          </p:nvSpPr>
          <p:spPr>
            <a:xfrm rot="5400000">
              <a:off x="503548" y="1871756"/>
              <a:ext cx="216024" cy="144016"/>
            </a:xfrm>
            <a:prstGeom prst="diagStrip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8" name="Group 7"/>
          <p:cNvGrpSpPr/>
          <p:nvPr/>
        </p:nvGrpSpPr>
        <p:grpSpPr>
          <a:xfrm>
            <a:off x="539552" y="2276872"/>
            <a:ext cx="288032" cy="288032"/>
            <a:chOff x="539552" y="1772816"/>
            <a:chExt cx="288032" cy="288032"/>
          </a:xfrm>
        </p:grpSpPr>
        <p:sp>
          <p:nvSpPr>
            <p:cNvPr id="9" name="Diagonal Stripe 8"/>
            <p:cNvSpPr/>
            <p:nvPr/>
          </p:nvSpPr>
          <p:spPr>
            <a:xfrm>
              <a:off x="683568" y="1772816"/>
              <a:ext cx="144016" cy="288032"/>
            </a:xfrm>
            <a:prstGeom prst="diagStrip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Diagonal Stripe 9"/>
            <p:cNvSpPr/>
            <p:nvPr/>
          </p:nvSpPr>
          <p:spPr>
            <a:xfrm rot="5400000">
              <a:off x="503548" y="1871756"/>
              <a:ext cx="216024" cy="144016"/>
            </a:xfrm>
            <a:prstGeom prst="diagStrip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4" name="Group 13"/>
          <p:cNvGrpSpPr/>
          <p:nvPr/>
        </p:nvGrpSpPr>
        <p:grpSpPr>
          <a:xfrm>
            <a:off x="539552" y="2780928"/>
            <a:ext cx="288032" cy="288032"/>
            <a:chOff x="539552" y="1772816"/>
            <a:chExt cx="288032" cy="288032"/>
          </a:xfrm>
        </p:grpSpPr>
        <p:sp>
          <p:nvSpPr>
            <p:cNvPr id="15" name="Diagonal Stripe 14"/>
            <p:cNvSpPr/>
            <p:nvPr/>
          </p:nvSpPr>
          <p:spPr>
            <a:xfrm>
              <a:off x="683568" y="1772816"/>
              <a:ext cx="144016" cy="288032"/>
            </a:xfrm>
            <a:prstGeom prst="diagStrip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Diagonal Stripe 15"/>
            <p:cNvSpPr/>
            <p:nvPr/>
          </p:nvSpPr>
          <p:spPr>
            <a:xfrm rot="5400000">
              <a:off x="503548" y="1871756"/>
              <a:ext cx="216024" cy="144016"/>
            </a:xfrm>
            <a:prstGeom prst="diagStrip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7" name="Group 16"/>
          <p:cNvGrpSpPr/>
          <p:nvPr/>
        </p:nvGrpSpPr>
        <p:grpSpPr>
          <a:xfrm>
            <a:off x="539552" y="3356992"/>
            <a:ext cx="288032" cy="288032"/>
            <a:chOff x="539552" y="1772816"/>
            <a:chExt cx="288032" cy="288032"/>
          </a:xfrm>
        </p:grpSpPr>
        <p:sp>
          <p:nvSpPr>
            <p:cNvPr id="18" name="Diagonal Stripe 17"/>
            <p:cNvSpPr/>
            <p:nvPr/>
          </p:nvSpPr>
          <p:spPr>
            <a:xfrm>
              <a:off x="683568" y="1772816"/>
              <a:ext cx="144016" cy="288032"/>
            </a:xfrm>
            <a:prstGeom prst="diagStrip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Diagonal Stripe 18"/>
            <p:cNvSpPr/>
            <p:nvPr/>
          </p:nvSpPr>
          <p:spPr>
            <a:xfrm rot="5400000">
              <a:off x="503548" y="1871756"/>
              <a:ext cx="216024" cy="144016"/>
            </a:xfrm>
            <a:prstGeom prst="diagStrip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p14="http://schemas.microsoft.com/office/powerpoint/2010/main" val="889567648"/>
      </p:ext>
    </p:extLst>
  </p:cSld>
  <p:clrMapOvr>
    <a:masterClrMapping/>
  </p:clrMapOvr>
  <mc:AlternateContent xmlns:mc="http://schemas.openxmlformats.org/markup-compatibility/2006" xmlns:p14="http://schemas.microsoft.com/office/powerpoint/2010/main">
    <mc:Choice Requires="p14">
      <p:transition spd="slow" p14:dur="2000" advTm="4000"/>
    </mc:Choice>
    <mc:Fallback xmlns="">
      <p:transition spd="slow" advTm="4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mph" presetSubtype="0" fill="hold" nodeType="withEffect">
                                  <p:stCondLst>
                                    <p:cond delay="0"/>
                                  </p:stCondLst>
                                  <p:childTnLst>
                                    <p:animClr clrSpc="rgb" dir="cw">
                                      <p:cBhvr override="childStyle">
                                        <p:cTn id="6" dur="2000" fill="hold"/>
                                        <p:tgtEl>
                                          <p:spTgt spid="3">
                                            <p:txEl>
                                              <p:pRg st="4" end="4"/>
                                            </p:txEl>
                                          </p:spTgt>
                                        </p:tgtEl>
                                        <p:attrNameLst>
                                          <p:attrName>style.color</p:attrName>
                                        </p:attrNameLst>
                                      </p:cBhvr>
                                      <p:to>
                                        <a:schemeClr val="accent2"/>
                                      </p:to>
                                    </p:animClr>
                                    <p:animClr clrSpc="rgb" dir="cw">
                                      <p:cBhvr>
                                        <p:cTn id="7" dur="2000" fill="hold"/>
                                        <p:tgtEl>
                                          <p:spTgt spid="3">
                                            <p:txEl>
                                              <p:pRg st="4" end="4"/>
                                            </p:txEl>
                                          </p:spTgt>
                                        </p:tgtEl>
                                        <p:attrNameLst>
                                          <p:attrName>fillcolor</p:attrName>
                                        </p:attrNameLst>
                                      </p:cBhvr>
                                      <p:to>
                                        <a:schemeClr val="accent2"/>
                                      </p:to>
                                    </p:animClr>
                                    <p:set>
                                      <p:cBhvr>
                                        <p:cTn id="8" dur="2000" fill="hold"/>
                                        <p:tgtEl>
                                          <p:spTgt spid="3">
                                            <p:txEl>
                                              <p:pRg st="4" end="4"/>
                                            </p:txEl>
                                          </p:spTgt>
                                        </p:tgtEl>
                                        <p:attrNameLst>
                                          <p:attrName>fill.type</p:attrName>
                                        </p:attrNameLst>
                                      </p:cBhvr>
                                      <p:to>
                                        <p:strVal val="solid"/>
                                      </p:to>
                                    </p:set>
                                    <p:set>
                                      <p:cBhvr>
                                        <p:cTn id="9" dur="2000" fill="hold"/>
                                        <p:tgtEl>
                                          <p:spTgt spid="3">
                                            <p:txEl>
                                              <p:pRg st="4" end="4"/>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Flipping patterns: </a:t>
            </a:r>
            <a:br>
              <a:rPr lang="en-CA" dirty="0" smtClean="0"/>
            </a:br>
            <a:r>
              <a:rPr lang="en-CA" dirty="0" smtClean="0"/>
              <a:t>discover incorrectly classified items</a:t>
            </a:r>
            <a:endParaRPr lang="en-US" dirty="0"/>
          </a:p>
        </p:txBody>
      </p:sp>
      <p:sp>
        <p:nvSpPr>
          <p:cNvPr id="3" name="Content Placeholder 2"/>
          <p:cNvSpPr>
            <a:spLocks noGrp="1"/>
          </p:cNvSpPr>
          <p:nvPr>
            <p:ph sz="quarter" idx="1"/>
          </p:nvPr>
        </p:nvSpPr>
        <p:spPr>
          <a:xfrm>
            <a:off x="4139952" y="2564904"/>
            <a:ext cx="4626096" cy="3531096"/>
          </a:xfrm>
        </p:spPr>
        <p:txBody>
          <a:bodyPr>
            <a:normAutofit fontScale="92500" lnSpcReduction="20000"/>
          </a:bodyPr>
          <a:lstStyle/>
          <a:p>
            <a:r>
              <a:rPr lang="en-US" dirty="0" smtClean="0"/>
              <a:t>pork and salad dressing are positively correlated, while in general meat and delicatessen are negatively correlated.</a:t>
            </a:r>
          </a:p>
          <a:p>
            <a:r>
              <a:rPr lang="en-US" dirty="0" smtClean="0"/>
              <a:t>This might suggest removing the salad dressing from delicatessen, and moving it closer to the meat department.</a:t>
            </a:r>
            <a:endParaRPr lang="en-US" dirty="0"/>
          </a:p>
        </p:txBody>
      </p:sp>
      <p:sp>
        <p:nvSpPr>
          <p:cNvPr id="4" name="Slide Number Placeholder 3"/>
          <p:cNvSpPr>
            <a:spLocks noGrp="1"/>
          </p:cNvSpPr>
          <p:nvPr>
            <p:ph type="sldNum" sz="quarter" idx="16"/>
          </p:nvPr>
        </p:nvSpPr>
        <p:spPr/>
        <p:txBody>
          <a:bodyPr/>
          <a:lstStyle/>
          <a:p>
            <a:fld id="{73F7777E-30F9-4D7D-9508-F94EC61F5F4D}" type="slidenum">
              <a:rPr lang="en-US" smtClean="0"/>
              <a:pPr/>
              <a:t>28</a:t>
            </a:fld>
            <a:endParaRPr lang="en-US" dirty="0"/>
          </a:p>
        </p:txBody>
      </p:sp>
      <p:sp>
        <p:nvSpPr>
          <p:cNvPr id="7" name="Rounded Rectangle 6"/>
          <p:cNvSpPr/>
          <p:nvPr/>
        </p:nvSpPr>
        <p:spPr>
          <a:xfrm>
            <a:off x="616292" y="3590861"/>
            <a:ext cx="1295400" cy="685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b="1" dirty="0" smtClean="0">
                <a:solidFill>
                  <a:schemeClr val="tx1"/>
                </a:solidFill>
              </a:rPr>
              <a:t>Delicatessen</a:t>
            </a:r>
            <a:endParaRPr lang="en-US" sz="1400" b="1" dirty="0">
              <a:solidFill>
                <a:schemeClr val="tx1"/>
              </a:solidFill>
            </a:endParaRPr>
          </a:p>
        </p:txBody>
      </p:sp>
      <p:sp>
        <p:nvSpPr>
          <p:cNvPr id="8" name="Rounded Rectangle 7"/>
          <p:cNvSpPr/>
          <p:nvPr/>
        </p:nvSpPr>
        <p:spPr>
          <a:xfrm>
            <a:off x="616292" y="4945693"/>
            <a:ext cx="1295400" cy="621002"/>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b="1" dirty="0">
                <a:solidFill>
                  <a:schemeClr val="tx1"/>
                </a:solidFill>
              </a:rPr>
              <a:t>Salad dressing</a:t>
            </a:r>
          </a:p>
        </p:txBody>
      </p:sp>
      <p:sp>
        <p:nvSpPr>
          <p:cNvPr id="9" name="Rounded Rectangle 8"/>
          <p:cNvSpPr/>
          <p:nvPr/>
        </p:nvSpPr>
        <p:spPr>
          <a:xfrm>
            <a:off x="2292692" y="3590861"/>
            <a:ext cx="1131912" cy="685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b="1" dirty="0">
                <a:solidFill>
                  <a:schemeClr val="tx1"/>
                </a:solidFill>
              </a:rPr>
              <a:t>Meat</a:t>
            </a:r>
          </a:p>
        </p:txBody>
      </p:sp>
      <p:cxnSp>
        <p:nvCxnSpPr>
          <p:cNvPr id="10" name="Straight Arrow Connector 9"/>
          <p:cNvCxnSpPr>
            <a:stCxn id="7" idx="2"/>
            <a:endCxn id="8" idx="0"/>
          </p:cNvCxnSpPr>
          <p:nvPr/>
        </p:nvCxnSpPr>
        <p:spPr>
          <a:xfrm>
            <a:off x="1263992" y="4276661"/>
            <a:ext cx="0" cy="669032"/>
          </a:xfrm>
          <a:prstGeom prst="straightConnector1">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9" idx="2"/>
            <a:endCxn id="12" idx="0"/>
          </p:cNvCxnSpPr>
          <p:nvPr/>
        </p:nvCxnSpPr>
        <p:spPr>
          <a:xfrm>
            <a:off x="2858648" y="4276661"/>
            <a:ext cx="0" cy="669032"/>
          </a:xfrm>
          <a:prstGeom prst="straightConnector1">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
        <p:nvSpPr>
          <p:cNvPr id="12" name="Rounded Rectangle 11"/>
          <p:cNvSpPr/>
          <p:nvPr/>
        </p:nvSpPr>
        <p:spPr>
          <a:xfrm>
            <a:off x="2292692" y="4945693"/>
            <a:ext cx="1131912" cy="621002"/>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b="1" dirty="0">
                <a:solidFill>
                  <a:schemeClr val="tx1"/>
                </a:solidFill>
              </a:rPr>
              <a:t>Pork</a:t>
            </a:r>
          </a:p>
        </p:txBody>
      </p:sp>
      <p:sp>
        <p:nvSpPr>
          <p:cNvPr id="13" name="Plus 12"/>
          <p:cNvSpPr/>
          <p:nvPr/>
        </p:nvSpPr>
        <p:spPr>
          <a:xfrm>
            <a:off x="1945030" y="4918623"/>
            <a:ext cx="304800" cy="304800"/>
          </a:xfrm>
          <a:prstGeom prst="mathPlus">
            <a:avLst/>
          </a:prstGeom>
          <a:solidFill>
            <a:srgbClr val="3399FF"/>
          </a:solid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400" b="1"/>
          </a:p>
        </p:txBody>
      </p:sp>
      <p:sp>
        <p:nvSpPr>
          <p:cNvPr id="14" name="Minus 13"/>
          <p:cNvSpPr/>
          <p:nvPr/>
        </p:nvSpPr>
        <p:spPr>
          <a:xfrm>
            <a:off x="1965667" y="3694487"/>
            <a:ext cx="304800" cy="228600"/>
          </a:xfrm>
          <a:prstGeom prst="mathMinus">
            <a:avLst/>
          </a:prstGeom>
          <a:solidFill>
            <a:srgbClr val="FF0000"/>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400" b="1"/>
          </a:p>
        </p:txBody>
      </p:sp>
      <p:sp>
        <p:nvSpPr>
          <p:cNvPr id="15" name="Rounded Rectangle 14"/>
          <p:cNvSpPr/>
          <p:nvPr/>
        </p:nvSpPr>
        <p:spPr>
          <a:xfrm>
            <a:off x="616292" y="2312229"/>
            <a:ext cx="1295400" cy="685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b="1" dirty="0">
                <a:solidFill>
                  <a:schemeClr val="tx1"/>
                </a:solidFill>
              </a:rPr>
              <a:t>Fresh </a:t>
            </a:r>
            <a:r>
              <a:rPr lang="en-US" sz="1400" b="1" dirty="0" smtClean="0">
                <a:solidFill>
                  <a:schemeClr val="tx1"/>
                </a:solidFill>
              </a:rPr>
              <a:t>products</a:t>
            </a:r>
            <a:endParaRPr lang="en-US" sz="1400" b="1" dirty="0">
              <a:solidFill>
                <a:schemeClr val="tx1"/>
              </a:solidFill>
            </a:endParaRPr>
          </a:p>
        </p:txBody>
      </p:sp>
      <p:sp>
        <p:nvSpPr>
          <p:cNvPr id="16" name="Rounded Rectangle 15"/>
          <p:cNvSpPr/>
          <p:nvPr/>
        </p:nvSpPr>
        <p:spPr>
          <a:xfrm>
            <a:off x="2292692" y="2312229"/>
            <a:ext cx="1131912" cy="685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b="1" dirty="0">
                <a:solidFill>
                  <a:schemeClr val="tx1"/>
                </a:solidFill>
              </a:rPr>
              <a:t>Meat &amp; Fish</a:t>
            </a:r>
          </a:p>
        </p:txBody>
      </p:sp>
      <p:cxnSp>
        <p:nvCxnSpPr>
          <p:cNvPr id="17" name="Straight Arrow Connector 16"/>
          <p:cNvCxnSpPr>
            <a:stCxn id="15" idx="2"/>
            <a:endCxn id="7" idx="0"/>
          </p:cNvCxnSpPr>
          <p:nvPr/>
        </p:nvCxnSpPr>
        <p:spPr>
          <a:xfrm>
            <a:off x="1263992" y="2998029"/>
            <a:ext cx="0" cy="592832"/>
          </a:xfrm>
          <a:prstGeom prst="straightConnector1">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16" idx="2"/>
            <a:endCxn id="9" idx="0"/>
          </p:cNvCxnSpPr>
          <p:nvPr/>
        </p:nvCxnSpPr>
        <p:spPr>
          <a:xfrm>
            <a:off x="2858648" y="2998029"/>
            <a:ext cx="0" cy="592832"/>
          </a:xfrm>
          <a:prstGeom prst="straightConnector1">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
        <p:nvSpPr>
          <p:cNvPr id="19" name="Plus 18"/>
          <p:cNvSpPr/>
          <p:nvPr/>
        </p:nvSpPr>
        <p:spPr>
          <a:xfrm>
            <a:off x="1965667" y="2323342"/>
            <a:ext cx="304800" cy="304800"/>
          </a:xfrm>
          <a:prstGeom prst="mathPlus">
            <a:avLst/>
          </a:prstGeom>
          <a:solidFill>
            <a:srgbClr val="3399FF"/>
          </a:solid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400" b="1"/>
          </a:p>
        </p:txBody>
      </p:sp>
      <p:sp>
        <p:nvSpPr>
          <p:cNvPr id="20" name="TextBox 19"/>
          <p:cNvSpPr txBox="1"/>
          <p:nvPr/>
        </p:nvSpPr>
        <p:spPr>
          <a:xfrm>
            <a:off x="1331640" y="5723964"/>
            <a:ext cx="1301278" cy="369332"/>
          </a:xfrm>
          <a:prstGeom prst="rect">
            <a:avLst/>
          </a:prstGeom>
          <a:noFill/>
        </p:spPr>
        <p:txBody>
          <a:bodyPr wrap="square" rtlCol="0">
            <a:spAutoFit/>
          </a:bodyPr>
          <a:lstStyle/>
          <a:p>
            <a:r>
              <a:rPr lang="en-US" dirty="0" smtClean="0"/>
              <a:t>GROCERIES</a:t>
            </a:r>
            <a:endParaRPr lang="en-US" dirty="0"/>
          </a:p>
        </p:txBody>
      </p:sp>
      <p:sp>
        <p:nvSpPr>
          <p:cNvPr id="21" name="Rectangle 20"/>
          <p:cNvSpPr/>
          <p:nvPr/>
        </p:nvSpPr>
        <p:spPr>
          <a:xfrm>
            <a:off x="508788" y="2136368"/>
            <a:ext cx="2983092" cy="358759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p:cNvCxnSpPr>
            <a:stCxn id="15" idx="3"/>
            <a:endCxn id="16" idx="1"/>
          </p:cNvCxnSpPr>
          <p:nvPr/>
        </p:nvCxnSpPr>
        <p:spPr>
          <a:xfrm>
            <a:off x="1911692" y="2655129"/>
            <a:ext cx="381000" cy="0"/>
          </a:xfrm>
          <a:prstGeom prst="line">
            <a:avLst/>
          </a:prstGeom>
          <a:ln w="28575">
            <a:solidFill>
              <a:srgbClr val="3399FF"/>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8" idx="3"/>
            <a:endCxn id="12" idx="1"/>
          </p:cNvCxnSpPr>
          <p:nvPr/>
        </p:nvCxnSpPr>
        <p:spPr>
          <a:xfrm>
            <a:off x="1911692" y="5256194"/>
            <a:ext cx="381000" cy="0"/>
          </a:xfrm>
          <a:prstGeom prst="line">
            <a:avLst/>
          </a:prstGeom>
          <a:ln w="28575">
            <a:solidFill>
              <a:srgbClr val="3399FF"/>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7" idx="3"/>
            <a:endCxn id="9" idx="1"/>
          </p:cNvCxnSpPr>
          <p:nvPr/>
        </p:nvCxnSpPr>
        <p:spPr>
          <a:xfrm>
            <a:off x="1911692" y="3933761"/>
            <a:ext cx="3810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923928" y="1844824"/>
            <a:ext cx="4824536" cy="523220"/>
          </a:xfrm>
          <a:prstGeom prst="rect">
            <a:avLst/>
          </a:prstGeom>
          <a:noFill/>
        </p:spPr>
        <p:txBody>
          <a:bodyPr wrap="square" rtlCol="0">
            <a:spAutoFit/>
          </a:bodyPr>
          <a:lstStyle/>
          <a:p>
            <a:r>
              <a:rPr lang="en-CA" sz="2800" dirty="0" smtClean="0"/>
              <a:t>Re-design store layouts</a:t>
            </a:r>
            <a:endParaRPr lang="en-US" sz="28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Flipping patterns: </a:t>
            </a:r>
            <a:br>
              <a:rPr lang="en-CA" dirty="0" smtClean="0"/>
            </a:br>
            <a:r>
              <a:rPr lang="en-CA" dirty="0" smtClean="0"/>
              <a:t>contrasting sub-populations</a:t>
            </a:r>
            <a:endParaRPr lang="en-US" dirty="0"/>
          </a:p>
        </p:txBody>
      </p:sp>
      <p:sp>
        <p:nvSpPr>
          <p:cNvPr id="3" name="Content Placeholder 2"/>
          <p:cNvSpPr>
            <a:spLocks noGrp="1"/>
          </p:cNvSpPr>
          <p:nvPr>
            <p:ph sz="quarter" idx="1"/>
          </p:nvPr>
        </p:nvSpPr>
        <p:spPr>
          <a:xfrm>
            <a:off x="4139952" y="2852936"/>
            <a:ext cx="4626096" cy="3600400"/>
          </a:xfrm>
        </p:spPr>
        <p:txBody>
          <a:bodyPr>
            <a:normAutofit/>
          </a:bodyPr>
          <a:lstStyle/>
          <a:p>
            <a:r>
              <a:rPr lang="en-US" sz="2700" dirty="0" smtClean="0"/>
              <a:t>People working in Craft-repair and having Bachelor degree are positively correlated with high income, unlike all people working in Craft-repair</a:t>
            </a:r>
          </a:p>
          <a:p>
            <a:r>
              <a:rPr lang="en-US" sz="2700" dirty="0" smtClean="0"/>
              <a:t>Education matters</a:t>
            </a:r>
          </a:p>
        </p:txBody>
      </p:sp>
      <p:sp>
        <p:nvSpPr>
          <p:cNvPr id="4" name="Slide Number Placeholder 3"/>
          <p:cNvSpPr>
            <a:spLocks noGrp="1"/>
          </p:cNvSpPr>
          <p:nvPr>
            <p:ph type="sldNum" sz="quarter" idx="16"/>
          </p:nvPr>
        </p:nvSpPr>
        <p:spPr/>
        <p:txBody>
          <a:bodyPr/>
          <a:lstStyle/>
          <a:p>
            <a:fld id="{73F7777E-30F9-4D7D-9508-F94EC61F5F4D}" type="slidenum">
              <a:rPr lang="en-US" smtClean="0"/>
              <a:pPr/>
              <a:t>29</a:t>
            </a:fld>
            <a:endParaRPr lang="en-US" dirty="0"/>
          </a:p>
        </p:txBody>
      </p:sp>
      <p:sp>
        <p:nvSpPr>
          <p:cNvPr id="25" name="TextBox 24"/>
          <p:cNvSpPr txBox="1"/>
          <p:nvPr/>
        </p:nvSpPr>
        <p:spPr>
          <a:xfrm>
            <a:off x="3923928" y="1844824"/>
            <a:ext cx="4824536" cy="954107"/>
          </a:xfrm>
          <a:prstGeom prst="rect">
            <a:avLst/>
          </a:prstGeom>
          <a:noFill/>
        </p:spPr>
        <p:txBody>
          <a:bodyPr wrap="square" rtlCol="0">
            <a:spAutoFit/>
          </a:bodyPr>
          <a:lstStyle/>
          <a:p>
            <a:r>
              <a:rPr lang="en-CA" sz="2800" dirty="0" smtClean="0"/>
              <a:t>Discover sub-populations with a distinct behaviour</a:t>
            </a:r>
            <a:endParaRPr lang="en-US" sz="2800" dirty="0"/>
          </a:p>
        </p:txBody>
      </p:sp>
      <p:sp>
        <p:nvSpPr>
          <p:cNvPr id="26" name="Rounded Rectangle 25"/>
          <p:cNvSpPr/>
          <p:nvPr/>
        </p:nvSpPr>
        <p:spPr>
          <a:xfrm>
            <a:off x="609259" y="2683804"/>
            <a:ext cx="1171195" cy="685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b="1" dirty="0">
                <a:solidFill>
                  <a:schemeClr val="tx1"/>
                </a:solidFill>
              </a:rPr>
              <a:t>Prof: </a:t>
            </a:r>
          </a:p>
          <a:p>
            <a:pPr algn="ctr" fontAlgn="auto">
              <a:spcBef>
                <a:spcPts val="0"/>
              </a:spcBef>
              <a:spcAft>
                <a:spcPts val="0"/>
              </a:spcAft>
              <a:defRPr/>
            </a:pPr>
            <a:r>
              <a:rPr lang="en-US" sz="1400" b="1" dirty="0">
                <a:solidFill>
                  <a:schemeClr val="tx1"/>
                </a:solidFill>
              </a:rPr>
              <a:t>Craft-repair</a:t>
            </a:r>
          </a:p>
        </p:txBody>
      </p:sp>
      <p:sp>
        <p:nvSpPr>
          <p:cNvPr id="27" name="Rounded Rectangle 26"/>
          <p:cNvSpPr/>
          <p:nvPr/>
        </p:nvSpPr>
        <p:spPr>
          <a:xfrm>
            <a:off x="609259" y="3750604"/>
            <a:ext cx="1171195" cy="1447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b="1" dirty="0">
                <a:solidFill>
                  <a:schemeClr val="tx1"/>
                </a:solidFill>
              </a:rPr>
              <a:t>Prof: </a:t>
            </a:r>
          </a:p>
          <a:p>
            <a:pPr algn="ctr" fontAlgn="auto">
              <a:spcBef>
                <a:spcPts val="0"/>
              </a:spcBef>
              <a:spcAft>
                <a:spcPts val="0"/>
              </a:spcAft>
              <a:defRPr/>
            </a:pPr>
            <a:r>
              <a:rPr lang="en-US" sz="1400" b="1" dirty="0">
                <a:solidFill>
                  <a:schemeClr val="tx1"/>
                </a:solidFill>
              </a:rPr>
              <a:t>Craft-repair</a:t>
            </a:r>
          </a:p>
          <a:p>
            <a:pPr algn="ctr" fontAlgn="auto">
              <a:spcBef>
                <a:spcPts val="0"/>
              </a:spcBef>
              <a:spcAft>
                <a:spcPts val="0"/>
              </a:spcAft>
              <a:defRPr/>
            </a:pPr>
            <a:r>
              <a:rPr lang="en-US" sz="1400" b="1" dirty="0">
                <a:solidFill>
                  <a:schemeClr val="tx1"/>
                </a:solidFill>
              </a:rPr>
              <a:t>&amp;</a:t>
            </a:r>
          </a:p>
          <a:p>
            <a:pPr algn="ctr" fontAlgn="auto">
              <a:spcBef>
                <a:spcPts val="0"/>
              </a:spcBef>
              <a:spcAft>
                <a:spcPts val="0"/>
              </a:spcAft>
              <a:defRPr/>
            </a:pPr>
            <a:r>
              <a:rPr lang="en-US" sz="1400" b="1" dirty="0" err="1">
                <a:solidFill>
                  <a:schemeClr val="tx1"/>
                </a:solidFill>
              </a:rPr>
              <a:t>Edu</a:t>
            </a:r>
            <a:r>
              <a:rPr lang="en-US" sz="1400" b="1" dirty="0">
                <a:solidFill>
                  <a:schemeClr val="tx1"/>
                </a:solidFill>
              </a:rPr>
              <a:t>: </a:t>
            </a:r>
            <a:endParaRPr lang="en-US" sz="1400" b="1" dirty="0" smtClean="0">
              <a:solidFill>
                <a:schemeClr val="tx1"/>
              </a:solidFill>
            </a:endParaRPr>
          </a:p>
          <a:p>
            <a:pPr algn="ctr" fontAlgn="auto">
              <a:spcBef>
                <a:spcPts val="0"/>
              </a:spcBef>
              <a:spcAft>
                <a:spcPts val="0"/>
              </a:spcAft>
              <a:defRPr/>
            </a:pPr>
            <a:r>
              <a:rPr lang="en-US" sz="1400" b="1" dirty="0" smtClean="0">
                <a:solidFill>
                  <a:schemeClr val="tx1"/>
                </a:solidFill>
              </a:rPr>
              <a:t>Bachelor</a:t>
            </a:r>
            <a:endParaRPr lang="en-US" sz="1400" b="1" dirty="0">
              <a:solidFill>
                <a:schemeClr val="tx1"/>
              </a:solidFill>
            </a:endParaRPr>
          </a:p>
        </p:txBody>
      </p:sp>
      <p:sp>
        <p:nvSpPr>
          <p:cNvPr id="28" name="Rounded Rectangle 27"/>
          <p:cNvSpPr/>
          <p:nvPr/>
        </p:nvSpPr>
        <p:spPr>
          <a:xfrm>
            <a:off x="2161455" y="2683804"/>
            <a:ext cx="896077" cy="685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b="1" dirty="0">
                <a:solidFill>
                  <a:schemeClr val="tx1"/>
                </a:solidFill>
              </a:rPr>
              <a:t>Income: </a:t>
            </a:r>
            <a:endParaRPr lang="en-US" sz="1400" b="1" dirty="0" smtClean="0">
              <a:solidFill>
                <a:schemeClr val="tx1"/>
              </a:solidFill>
            </a:endParaRPr>
          </a:p>
          <a:p>
            <a:pPr algn="ctr" fontAlgn="auto">
              <a:spcBef>
                <a:spcPts val="0"/>
              </a:spcBef>
              <a:spcAft>
                <a:spcPts val="0"/>
              </a:spcAft>
              <a:defRPr/>
            </a:pPr>
            <a:r>
              <a:rPr lang="en-US" sz="1400" b="1" dirty="0" smtClean="0">
                <a:solidFill>
                  <a:schemeClr val="tx1"/>
                </a:solidFill>
              </a:rPr>
              <a:t>≥</a:t>
            </a:r>
            <a:r>
              <a:rPr lang="en-US" sz="1400" b="1" dirty="0">
                <a:solidFill>
                  <a:schemeClr val="tx1"/>
                </a:solidFill>
              </a:rPr>
              <a:t>50 K</a:t>
            </a:r>
          </a:p>
        </p:txBody>
      </p:sp>
      <p:cxnSp>
        <p:nvCxnSpPr>
          <p:cNvPr id="29" name="Straight Arrow Connector 28"/>
          <p:cNvCxnSpPr>
            <a:stCxn id="26" idx="2"/>
            <a:endCxn id="27" idx="0"/>
          </p:cNvCxnSpPr>
          <p:nvPr/>
        </p:nvCxnSpPr>
        <p:spPr>
          <a:xfrm>
            <a:off x="1194857" y="3369604"/>
            <a:ext cx="0" cy="381000"/>
          </a:xfrm>
          <a:prstGeom prst="straightConnector1">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28" idx="2"/>
            <a:endCxn id="31" idx="0"/>
          </p:cNvCxnSpPr>
          <p:nvPr/>
        </p:nvCxnSpPr>
        <p:spPr>
          <a:xfrm>
            <a:off x="2609494" y="3369604"/>
            <a:ext cx="0" cy="381000"/>
          </a:xfrm>
          <a:prstGeom prst="straightConnector1">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
        <p:nvSpPr>
          <p:cNvPr id="31" name="Rounded Rectangle 30"/>
          <p:cNvSpPr/>
          <p:nvPr/>
        </p:nvSpPr>
        <p:spPr>
          <a:xfrm>
            <a:off x="2161455" y="3750604"/>
            <a:ext cx="896077" cy="1447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b="1" dirty="0">
                <a:solidFill>
                  <a:schemeClr val="tx1"/>
                </a:solidFill>
              </a:rPr>
              <a:t>Income: </a:t>
            </a:r>
            <a:endParaRPr lang="en-US" sz="1400" b="1" dirty="0" smtClean="0">
              <a:solidFill>
                <a:schemeClr val="tx1"/>
              </a:solidFill>
            </a:endParaRPr>
          </a:p>
          <a:p>
            <a:pPr algn="ctr" fontAlgn="auto">
              <a:spcBef>
                <a:spcPts val="0"/>
              </a:spcBef>
              <a:spcAft>
                <a:spcPts val="0"/>
              </a:spcAft>
              <a:defRPr/>
            </a:pPr>
            <a:r>
              <a:rPr lang="en-US" sz="1400" b="1" dirty="0" smtClean="0">
                <a:solidFill>
                  <a:schemeClr val="tx1"/>
                </a:solidFill>
              </a:rPr>
              <a:t>≥</a:t>
            </a:r>
            <a:r>
              <a:rPr lang="en-US" sz="1400" b="1" dirty="0">
                <a:solidFill>
                  <a:schemeClr val="tx1"/>
                </a:solidFill>
              </a:rPr>
              <a:t>50 K</a:t>
            </a:r>
          </a:p>
        </p:txBody>
      </p:sp>
      <p:sp>
        <p:nvSpPr>
          <p:cNvPr id="32" name="Plus 31"/>
          <p:cNvSpPr/>
          <p:nvPr/>
        </p:nvSpPr>
        <p:spPr>
          <a:xfrm>
            <a:off x="1813793" y="4142717"/>
            <a:ext cx="304800" cy="304800"/>
          </a:xfrm>
          <a:prstGeom prst="mathPlus">
            <a:avLst/>
          </a:prstGeom>
          <a:solidFill>
            <a:srgbClr val="3399FF"/>
          </a:solid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400" b="1"/>
          </a:p>
        </p:txBody>
      </p:sp>
      <p:sp>
        <p:nvSpPr>
          <p:cNvPr id="33" name="Minus 32"/>
          <p:cNvSpPr/>
          <p:nvPr/>
        </p:nvSpPr>
        <p:spPr>
          <a:xfrm>
            <a:off x="1823318" y="2755812"/>
            <a:ext cx="304800" cy="228600"/>
          </a:xfrm>
          <a:prstGeom prst="mathMinus">
            <a:avLst/>
          </a:prstGeom>
          <a:solidFill>
            <a:srgbClr val="FF0000"/>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400" b="1"/>
          </a:p>
        </p:txBody>
      </p:sp>
      <p:sp>
        <p:nvSpPr>
          <p:cNvPr id="34" name="TextBox 33"/>
          <p:cNvSpPr txBox="1"/>
          <p:nvPr/>
        </p:nvSpPr>
        <p:spPr>
          <a:xfrm>
            <a:off x="1401348" y="5638499"/>
            <a:ext cx="1080120" cy="369332"/>
          </a:xfrm>
          <a:prstGeom prst="rect">
            <a:avLst/>
          </a:prstGeom>
          <a:noFill/>
        </p:spPr>
        <p:txBody>
          <a:bodyPr wrap="square" rtlCol="0">
            <a:spAutoFit/>
          </a:bodyPr>
          <a:lstStyle/>
          <a:p>
            <a:r>
              <a:rPr lang="en-US" dirty="0" smtClean="0"/>
              <a:t>CENSUS</a:t>
            </a:r>
            <a:endParaRPr lang="en-US" dirty="0"/>
          </a:p>
        </p:txBody>
      </p:sp>
      <p:sp>
        <p:nvSpPr>
          <p:cNvPr id="35" name="Rectangle 34"/>
          <p:cNvSpPr/>
          <p:nvPr/>
        </p:nvSpPr>
        <p:spPr>
          <a:xfrm>
            <a:off x="467544" y="2060848"/>
            <a:ext cx="2734004" cy="358759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6" name="Straight Connector 35"/>
          <p:cNvCxnSpPr>
            <a:stCxn id="27" idx="3"/>
            <a:endCxn id="31" idx="1"/>
          </p:cNvCxnSpPr>
          <p:nvPr/>
        </p:nvCxnSpPr>
        <p:spPr>
          <a:xfrm>
            <a:off x="1780454" y="4474504"/>
            <a:ext cx="381001" cy="0"/>
          </a:xfrm>
          <a:prstGeom prst="line">
            <a:avLst/>
          </a:prstGeom>
          <a:ln w="28575">
            <a:solidFill>
              <a:srgbClr val="3399FF"/>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26" idx="3"/>
            <a:endCxn id="28" idx="1"/>
          </p:cNvCxnSpPr>
          <p:nvPr/>
        </p:nvCxnSpPr>
        <p:spPr>
          <a:xfrm>
            <a:off x="1780454" y="3026704"/>
            <a:ext cx="381001"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Correlations and frequent </a:t>
            </a:r>
            <a:r>
              <a:rPr lang="en-US" dirty="0" err="1" smtClean="0"/>
              <a:t>itemsets</a:t>
            </a:r>
            <a:endParaRPr lang="en-US" dirty="0"/>
          </a:p>
        </p:txBody>
      </p:sp>
      <p:sp>
        <p:nvSpPr>
          <p:cNvPr id="3" name="Content Placeholder 2"/>
          <p:cNvSpPr>
            <a:spLocks noGrp="1"/>
          </p:cNvSpPr>
          <p:nvPr>
            <p:ph sz="quarter" idx="1"/>
          </p:nvPr>
        </p:nvSpPr>
        <p:spPr/>
        <p:txBody>
          <a:bodyPr>
            <a:normAutofit/>
          </a:bodyPr>
          <a:lstStyle/>
          <a:p>
            <a:r>
              <a:rPr lang="en-US" dirty="0" smtClean="0"/>
              <a:t>Once all frequent </a:t>
            </a:r>
            <a:r>
              <a:rPr lang="en-US" dirty="0" err="1" smtClean="0"/>
              <a:t>itemsets</a:t>
            </a:r>
            <a:r>
              <a:rPr lang="en-US" dirty="0" smtClean="0"/>
              <a:t> are enumerated, we can find correlation between items in these frequent </a:t>
            </a:r>
            <a:r>
              <a:rPr lang="en-US" dirty="0" err="1" smtClean="0"/>
              <a:t>itemsets</a:t>
            </a:r>
            <a:endParaRPr lang="en-US" dirty="0" smtClean="0"/>
          </a:p>
          <a:p>
            <a:r>
              <a:rPr lang="en-US" dirty="0" smtClean="0"/>
              <a:t>Computation of frequent </a:t>
            </a:r>
            <a:r>
              <a:rPr lang="en-US" dirty="0" err="1" smtClean="0"/>
              <a:t>itemsets</a:t>
            </a:r>
            <a:r>
              <a:rPr lang="en-US" dirty="0" smtClean="0"/>
              <a:t> is feasible only for high support thresholds</a:t>
            </a:r>
          </a:p>
          <a:p>
            <a:r>
              <a:rPr lang="en-US" dirty="0" smtClean="0"/>
              <a:t>Top-frequent </a:t>
            </a:r>
            <a:r>
              <a:rPr lang="en-US" dirty="0" err="1" smtClean="0"/>
              <a:t>itemsets</a:t>
            </a:r>
            <a:r>
              <a:rPr lang="en-US" dirty="0" smtClean="0"/>
              <a:t> often represent obvious relationships between items</a:t>
            </a:r>
          </a:p>
          <a:p>
            <a:endParaRPr lang="en-US" dirty="0"/>
          </a:p>
          <a:p>
            <a:endParaRPr lang="en-US" dirty="0"/>
          </a:p>
          <a:p>
            <a:endParaRPr lang="en-US" dirty="0"/>
          </a:p>
        </p:txBody>
      </p:sp>
      <p:sp>
        <p:nvSpPr>
          <p:cNvPr id="4" name="Slide Number Placeholder 3"/>
          <p:cNvSpPr>
            <a:spLocks noGrp="1"/>
          </p:cNvSpPr>
          <p:nvPr>
            <p:ph type="sldNum" sz="quarter" idx="16"/>
          </p:nvPr>
        </p:nvSpPr>
        <p:spPr/>
        <p:txBody>
          <a:bodyPr/>
          <a:lstStyle/>
          <a:p>
            <a:fld id="{73F7777E-30F9-4D7D-9508-F94EC61F5F4D}" type="slidenum">
              <a:rPr lang="en-US" smtClean="0"/>
              <a:pPr/>
              <a:t>3</a:t>
            </a:fld>
            <a:endParaRPr lang="en-US" dirty="0"/>
          </a:p>
        </p:txBody>
      </p:sp>
    </p:spTree>
    <p:extLst>
      <p:ext uri="{BB962C8B-B14F-4D97-AF65-F5344CB8AC3E}">
        <p14:creationId xmlns:p14="http://schemas.microsoft.com/office/powerpoint/2010/main" val="385066738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Flipping patterns: </a:t>
            </a:r>
            <a:br>
              <a:rPr lang="en-CA" dirty="0" smtClean="0"/>
            </a:br>
            <a:r>
              <a:rPr lang="en-CA" dirty="0" smtClean="0"/>
              <a:t>under-represented item combinations</a:t>
            </a:r>
            <a:endParaRPr lang="en-US" dirty="0"/>
          </a:p>
        </p:txBody>
      </p:sp>
      <p:sp>
        <p:nvSpPr>
          <p:cNvPr id="3" name="Content Placeholder 2"/>
          <p:cNvSpPr>
            <a:spLocks noGrp="1"/>
          </p:cNvSpPr>
          <p:nvPr>
            <p:ph sz="quarter" idx="1"/>
          </p:nvPr>
        </p:nvSpPr>
        <p:spPr>
          <a:xfrm>
            <a:off x="4139952" y="2852936"/>
            <a:ext cx="4626096" cy="3600400"/>
          </a:xfrm>
        </p:spPr>
        <p:txBody>
          <a:bodyPr>
            <a:normAutofit fontScale="85000" lnSpcReduction="20000"/>
          </a:bodyPr>
          <a:lstStyle/>
          <a:p>
            <a:r>
              <a:rPr lang="en-US" dirty="0" smtClean="0"/>
              <a:t>This pattern suggests the collaboration between two unrelated areas of psychophysiology and psychotherapy.</a:t>
            </a:r>
          </a:p>
          <a:p>
            <a:r>
              <a:rPr lang="en-US" dirty="0" smtClean="0"/>
              <a:t>However, if one decides to study the combination of such sub-topics as biofeedback and behavior therapy, he finds out that these two are in fact often studied together.</a:t>
            </a:r>
            <a:endParaRPr lang="en-US" dirty="0"/>
          </a:p>
        </p:txBody>
      </p:sp>
      <p:sp>
        <p:nvSpPr>
          <p:cNvPr id="4" name="Slide Number Placeholder 3"/>
          <p:cNvSpPr>
            <a:spLocks noGrp="1"/>
          </p:cNvSpPr>
          <p:nvPr>
            <p:ph type="sldNum" sz="quarter" idx="16"/>
          </p:nvPr>
        </p:nvSpPr>
        <p:spPr/>
        <p:txBody>
          <a:bodyPr/>
          <a:lstStyle/>
          <a:p>
            <a:fld id="{73F7777E-30F9-4D7D-9508-F94EC61F5F4D}" type="slidenum">
              <a:rPr lang="en-US" smtClean="0"/>
              <a:pPr/>
              <a:t>30</a:t>
            </a:fld>
            <a:endParaRPr lang="en-US" dirty="0"/>
          </a:p>
        </p:txBody>
      </p:sp>
      <p:sp>
        <p:nvSpPr>
          <p:cNvPr id="25" name="TextBox 24"/>
          <p:cNvSpPr txBox="1"/>
          <p:nvPr/>
        </p:nvSpPr>
        <p:spPr>
          <a:xfrm>
            <a:off x="3923928" y="1844824"/>
            <a:ext cx="4824536" cy="954107"/>
          </a:xfrm>
          <a:prstGeom prst="rect">
            <a:avLst/>
          </a:prstGeom>
          <a:noFill/>
        </p:spPr>
        <p:txBody>
          <a:bodyPr wrap="square" rtlCol="0">
            <a:spAutoFit/>
          </a:bodyPr>
          <a:lstStyle/>
          <a:p>
            <a:r>
              <a:rPr lang="en-CA" sz="2800" dirty="0" smtClean="0"/>
              <a:t>Suggest under-represented research topic combinations</a:t>
            </a:r>
            <a:endParaRPr lang="en-US" sz="2800" dirty="0"/>
          </a:p>
        </p:txBody>
      </p:sp>
      <p:sp>
        <p:nvSpPr>
          <p:cNvPr id="18" name="Rounded Rectangle 17"/>
          <p:cNvSpPr/>
          <p:nvPr/>
        </p:nvSpPr>
        <p:spPr>
          <a:xfrm>
            <a:off x="659364" y="2027963"/>
            <a:ext cx="1295400" cy="7620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b="1" dirty="0" smtClean="0">
                <a:solidFill>
                  <a:schemeClr val="tx1"/>
                </a:solidFill>
              </a:rPr>
              <a:t>Psychological </a:t>
            </a:r>
            <a:r>
              <a:rPr lang="en-US" sz="1400" b="1" dirty="0">
                <a:solidFill>
                  <a:schemeClr val="tx1"/>
                </a:solidFill>
              </a:rPr>
              <a:t>phenomena</a:t>
            </a:r>
          </a:p>
        </p:txBody>
      </p:sp>
      <p:sp>
        <p:nvSpPr>
          <p:cNvPr id="19" name="Rounded Rectangle 18"/>
          <p:cNvSpPr/>
          <p:nvPr/>
        </p:nvSpPr>
        <p:spPr>
          <a:xfrm>
            <a:off x="659364" y="3341821"/>
            <a:ext cx="1295400" cy="613039"/>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b="1" dirty="0">
                <a:solidFill>
                  <a:schemeClr val="tx1"/>
                </a:solidFill>
              </a:rPr>
              <a:t>Psycho</a:t>
            </a:r>
          </a:p>
          <a:p>
            <a:pPr algn="ctr" fontAlgn="auto">
              <a:spcBef>
                <a:spcPts val="0"/>
              </a:spcBef>
              <a:spcAft>
                <a:spcPts val="0"/>
              </a:spcAft>
              <a:defRPr/>
            </a:pPr>
            <a:r>
              <a:rPr lang="en-US" sz="1400" b="1" dirty="0">
                <a:solidFill>
                  <a:schemeClr val="tx1"/>
                </a:solidFill>
              </a:rPr>
              <a:t>physiology</a:t>
            </a:r>
          </a:p>
        </p:txBody>
      </p:sp>
      <p:sp>
        <p:nvSpPr>
          <p:cNvPr id="20" name="Rounded Rectangle 19"/>
          <p:cNvSpPr/>
          <p:nvPr/>
        </p:nvSpPr>
        <p:spPr>
          <a:xfrm>
            <a:off x="2335764" y="2027963"/>
            <a:ext cx="1079376" cy="7620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b="1" dirty="0">
                <a:solidFill>
                  <a:schemeClr val="tx1"/>
                </a:solidFill>
              </a:rPr>
              <a:t>Behavioral disciplines</a:t>
            </a:r>
          </a:p>
        </p:txBody>
      </p:sp>
      <p:cxnSp>
        <p:nvCxnSpPr>
          <p:cNvPr id="21" name="Straight Arrow Connector 20"/>
          <p:cNvCxnSpPr>
            <a:stCxn id="18" idx="2"/>
            <a:endCxn id="19" idx="0"/>
          </p:cNvCxnSpPr>
          <p:nvPr/>
        </p:nvCxnSpPr>
        <p:spPr>
          <a:xfrm>
            <a:off x="1307064" y="2789963"/>
            <a:ext cx="0" cy="551858"/>
          </a:xfrm>
          <a:prstGeom prst="straightConnector1">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20" idx="2"/>
            <a:endCxn id="23" idx="0"/>
          </p:cNvCxnSpPr>
          <p:nvPr/>
        </p:nvCxnSpPr>
        <p:spPr>
          <a:xfrm>
            <a:off x="2875452" y="2789963"/>
            <a:ext cx="0" cy="551858"/>
          </a:xfrm>
          <a:prstGeom prst="straightConnector1">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
        <p:nvSpPr>
          <p:cNvPr id="23" name="Rounded Rectangle 22"/>
          <p:cNvSpPr/>
          <p:nvPr/>
        </p:nvSpPr>
        <p:spPr>
          <a:xfrm>
            <a:off x="2335764" y="3341821"/>
            <a:ext cx="1079376" cy="613039"/>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b="1" dirty="0">
                <a:solidFill>
                  <a:schemeClr val="tx1"/>
                </a:solidFill>
              </a:rPr>
              <a:t>Psycho</a:t>
            </a:r>
          </a:p>
          <a:p>
            <a:pPr algn="ctr" fontAlgn="auto">
              <a:spcBef>
                <a:spcPts val="0"/>
              </a:spcBef>
              <a:spcAft>
                <a:spcPts val="0"/>
              </a:spcAft>
              <a:defRPr/>
            </a:pPr>
            <a:r>
              <a:rPr lang="en-US" sz="1400" b="1" dirty="0">
                <a:solidFill>
                  <a:schemeClr val="tx1"/>
                </a:solidFill>
              </a:rPr>
              <a:t>therapy</a:t>
            </a:r>
          </a:p>
        </p:txBody>
      </p:sp>
      <p:sp>
        <p:nvSpPr>
          <p:cNvPr id="24" name="Rounded Rectangle 23"/>
          <p:cNvSpPr/>
          <p:nvPr/>
        </p:nvSpPr>
        <p:spPr>
          <a:xfrm>
            <a:off x="659364" y="4493949"/>
            <a:ext cx="1295400" cy="1008112"/>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b="1" dirty="0">
                <a:solidFill>
                  <a:schemeClr val="tx1"/>
                </a:solidFill>
              </a:rPr>
              <a:t>Psycho</a:t>
            </a:r>
          </a:p>
          <a:p>
            <a:pPr algn="ctr" fontAlgn="auto">
              <a:spcBef>
                <a:spcPts val="0"/>
              </a:spcBef>
              <a:spcAft>
                <a:spcPts val="0"/>
              </a:spcAft>
              <a:defRPr/>
            </a:pPr>
            <a:r>
              <a:rPr lang="en-US" sz="1400" b="1" dirty="0">
                <a:solidFill>
                  <a:schemeClr val="tx1"/>
                </a:solidFill>
              </a:rPr>
              <a:t>physiology: </a:t>
            </a:r>
            <a:r>
              <a:rPr lang="en-US" sz="1400" b="1" dirty="0" smtClean="0">
                <a:solidFill>
                  <a:schemeClr val="tx1"/>
                </a:solidFill>
              </a:rPr>
              <a:t>Bio feedback</a:t>
            </a:r>
            <a:endParaRPr lang="en-US" sz="1400" b="1" dirty="0">
              <a:solidFill>
                <a:schemeClr val="tx1"/>
              </a:solidFill>
            </a:endParaRPr>
          </a:p>
        </p:txBody>
      </p:sp>
      <p:sp>
        <p:nvSpPr>
          <p:cNvPr id="38" name="Rounded Rectangle 37"/>
          <p:cNvSpPr/>
          <p:nvPr/>
        </p:nvSpPr>
        <p:spPr>
          <a:xfrm>
            <a:off x="2335764" y="4493949"/>
            <a:ext cx="1079376" cy="1008112"/>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b="1" dirty="0">
                <a:solidFill>
                  <a:schemeClr val="tx1"/>
                </a:solidFill>
              </a:rPr>
              <a:t>Psycho</a:t>
            </a:r>
          </a:p>
          <a:p>
            <a:pPr algn="ctr" fontAlgn="auto">
              <a:spcBef>
                <a:spcPts val="0"/>
              </a:spcBef>
              <a:spcAft>
                <a:spcPts val="0"/>
              </a:spcAft>
              <a:defRPr/>
            </a:pPr>
            <a:r>
              <a:rPr lang="en-US" sz="1400" b="1" dirty="0">
                <a:solidFill>
                  <a:schemeClr val="tx1"/>
                </a:solidFill>
              </a:rPr>
              <a:t>t</a:t>
            </a:r>
            <a:r>
              <a:rPr lang="en-US" sz="1400" b="1" dirty="0" smtClean="0">
                <a:solidFill>
                  <a:schemeClr val="tx1"/>
                </a:solidFill>
              </a:rPr>
              <a:t>herapy</a:t>
            </a:r>
            <a:r>
              <a:rPr lang="en-US" sz="1400" b="1" dirty="0">
                <a:solidFill>
                  <a:schemeClr val="tx1"/>
                </a:solidFill>
              </a:rPr>
              <a:t>: </a:t>
            </a:r>
            <a:r>
              <a:rPr lang="en-US" sz="1400" b="1" dirty="0" smtClean="0">
                <a:solidFill>
                  <a:schemeClr val="tx1"/>
                </a:solidFill>
              </a:rPr>
              <a:t>Behavior </a:t>
            </a:r>
            <a:r>
              <a:rPr lang="en-US" sz="1400" b="1" dirty="0">
                <a:solidFill>
                  <a:schemeClr val="tx1"/>
                </a:solidFill>
              </a:rPr>
              <a:t>therapy</a:t>
            </a:r>
          </a:p>
        </p:txBody>
      </p:sp>
      <p:cxnSp>
        <p:nvCxnSpPr>
          <p:cNvPr id="39" name="Straight Arrow Connector 38"/>
          <p:cNvCxnSpPr>
            <a:stCxn id="19" idx="2"/>
            <a:endCxn id="24" idx="0"/>
          </p:cNvCxnSpPr>
          <p:nvPr/>
        </p:nvCxnSpPr>
        <p:spPr>
          <a:xfrm>
            <a:off x="1307064" y="3954860"/>
            <a:ext cx="0" cy="539089"/>
          </a:xfrm>
          <a:prstGeom prst="straightConnector1">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23" idx="2"/>
            <a:endCxn id="38" idx="0"/>
          </p:cNvCxnSpPr>
          <p:nvPr/>
        </p:nvCxnSpPr>
        <p:spPr>
          <a:xfrm>
            <a:off x="2875452" y="3954860"/>
            <a:ext cx="0" cy="539089"/>
          </a:xfrm>
          <a:prstGeom prst="straightConnector1">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
        <p:nvSpPr>
          <p:cNvPr id="41" name="Plus 40"/>
          <p:cNvSpPr/>
          <p:nvPr/>
        </p:nvSpPr>
        <p:spPr>
          <a:xfrm>
            <a:off x="1966596" y="4621197"/>
            <a:ext cx="304800" cy="304800"/>
          </a:xfrm>
          <a:prstGeom prst="mathPlus">
            <a:avLst/>
          </a:prstGeom>
          <a:solidFill>
            <a:srgbClr val="3399FF"/>
          </a:solid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400" b="1"/>
          </a:p>
        </p:txBody>
      </p:sp>
      <p:sp>
        <p:nvSpPr>
          <p:cNvPr id="42" name="Minus 41"/>
          <p:cNvSpPr/>
          <p:nvPr/>
        </p:nvSpPr>
        <p:spPr>
          <a:xfrm>
            <a:off x="1987233" y="3401253"/>
            <a:ext cx="304800" cy="228600"/>
          </a:xfrm>
          <a:prstGeom prst="mathMinus">
            <a:avLst/>
          </a:prstGeom>
          <a:solidFill>
            <a:srgbClr val="FF0000"/>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400" b="1"/>
          </a:p>
        </p:txBody>
      </p:sp>
      <p:sp>
        <p:nvSpPr>
          <p:cNvPr id="43" name="Plus 42"/>
          <p:cNvSpPr/>
          <p:nvPr/>
        </p:nvSpPr>
        <p:spPr>
          <a:xfrm>
            <a:off x="1987233" y="2071734"/>
            <a:ext cx="304800" cy="304800"/>
          </a:xfrm>
          <a:prstGeom prst="mathPlus">
            <a:avLst/>
          </a:prstGeom>
          <a:solidFill>
            <a:srgbClr val="3399FF"/>
          </a:solid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400" b="1"/>
          </a:p>
        </p:txBody>
      </p:sp>
      <p:sp>
        <p:nvSpPr>
          <p:cNvPr id="44" name="TextBox 43"/>
          <p:cNvSpPr txBox="1"/>
          <p:nvPr/>
        </p:nvSpPr>
        <p:spPr>
          <a:xfrm>
            <a:off x="1547664" y="5574069"/>
            <a:ext cx="1080120" cy="369332"/>
          </a:xfrm>
          <a:prstGeom prst="rect">
            <a:avLst/>
          </a:prstGeom>
          <a:noFill/>
        </p:spPr>
        <p:txBody>
          <a:bodyPr wrap="square" rtlCol="0">
            <a:spAutoFit/>
          </a:bodyPr>
          <a:lstStyle/>
          <a:p>
            <a:r>
              <a:rPr lang="en-US" dirty="0" smtClean="0"/>
              <a:t>MEDLINE</a:t>
            </a:r>
            <a:endParaRPr lang="en-US" dirty="0"/>
          </a:p>
        </p:txBody>
      </p:sp>
      <p:sp>
        <p:nvSpPr>
          <p:cNvPr id="45" name="Rectangle 44"/>
          <p:cNvSpPr/>
          <p:nvPr/>
        </p:nvSpPr>
        <p:spPr>
          <a:xfrm>
            <a:off x="539552" y="1988840"/>
            <a:ext cx="2983092" cy="358759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6" name="Straight Connector 45"/>
          <p:cNvCxnSpPr>
            <a:stCxn id="24" idx="3"/>
            <a:endCxn id="38" idx="1"/>
          </p:cNvCxnSpPr>
          <p:nvPr/>
        </p:nvCxnSpPr>
        <p:spPr>
          <a:xfrm>
            <a:off x="1954764" y="4998005"/>
            <a:ext cx="381000" cy="0"/>
          </a:xfrm>
          <a:prstGeom prst="line">
            <a:avLst/>
          </a:prstGeom>
          <a:ln w="28575">
            <a:solidFill>
              <a:srgbClr val="3399FF"/>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a:stCxn id="18" idx="3"/>
            <a:endCxn id="20" idx="1"/>
          </p:cNvCxnSpPr>
          <p:nvPr/>
        </p:nvCxnSpPr>
        <p:spPr>
          <a:xfrm>
            <a:off x="1954764" y="2408963"/>
            <a:ext cx="381000" cy="0"/>
          </a:xfrm>
          <a:prstGeom prst="line">
            <a:avLst/>
          </a:prstGeom>
          <a:ln w="28575">
            <a:solidFill>
              <a:srgbClr val="3399FF"/>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a:stCxn id="19" idx="3"/>
            <a:endCxn id="23" idx="1"/>
          </p:cNvCxnSpPr>
          <p:nvPr/>
        </p:nvCxnSpPr>
        <p:spPr>
          <a:xfrm>
            <a:off x="1954764" y="3648341"/>
            <a:ext cx="3810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Flipping patterns in real datasets</a:t>
            </a:r>
            <a:endParaRPr lang="en-US" dirty="0"/>
          </a:p>
        </p:txBody>
      </p:sp>
      <p:sp>
        <p:nvSpPr>
          <p:cNvPr id="5" name="Slide Number Placeholder 4"/>
          <p:cNvSpPr>
            <a:spLocks noGrp="1"/>
          </p:cNvSpPr>
          <p:nvPr>
            <p:ph type="sldNum" sz="quarter" idx="16"/>
          </p:nvPr>
        </p:nvSpPr>
        <p:spPr/>
        <p:txBody>
          <a:bodyPr/>
          <a:lstStyle/>
          <a:p>
            <a:fld id="{73F7777E-30F9-4D7D-9508-F94EC61F5F4D}" type="slidenum">
              <a:rPr lang="en-US" smtClean="0"/>
              <a:pPr/>
              <a:t>31</a:t>
            </a:fld>
            <a:endParaRPr lang="en-US" dirty="0"/>
          </a:p>
        </p:txBody>
      </p:sp>
      <p:sp>
        <p:nvSpPr>
          <p:cNvPr id="8" name="Rounded Rectangle 7"/>
          <p:cNvSpPr/>
          <p:nvPr/>
        </p:nvSpPr>
        <p:spPr>
          <a:xfrm>
            <a:off x="6203980" y="1899118"/>
            <a:ext cx="1295400" cy="7620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b="1" dirty="0" smtClean="0">
                <a:solidFill>
                  <a:schemeClr val="tx1"/>
                </a:solidFill>
              </a:rPr>
              <a:t>Psychological </a:t>
            </a:r>
            <a:r>
              <a:rPr lang="en-US" sz="1400" b="1" dirty="0">
                <a:solidFill>
                  <a:schemeClr val="tx1"/>
                </a:solidFill>
              </a:rPr>
              <a:t>phenomena</a:t>
            </a:r>
          </a:p>
        </p:txBody>
      </p:sp>
      <p:sp>
        <p:nvSpPr>
          <p:cNvPr id="9" name="Rounded Rectangle 8"/>
          <p:cNvSpPr/>
          <p:nvPr/>
        </p:nvSpPr>
        <p:spPr>
          <a:xfrm>
            <a:off x="6203980" y="3212976"/>
            <a:ext cx="1295400" cy="613039"/>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b="1" dirty="0">
                <a:solidFill>
                  <a:schemeClr val="tx1"/>
                </a:solidFill>
              </a:rPr>
              <a:t>Psycho</a:t>
            </a:r>
          </a:p>
          <a:p>
            <a:pPr algn="ctr" fontAlgn="auto">
              <a:spcBef>
                <a:spcPts val="0"/>
              </a:spcBef>
              <a:spcAft>
                <a:spcPts val="0"/>
              </a:spcAft>
              <a:defRPr/>
            </a:pPr>
            <a:r>
              <a:rPr lang="en-US" sz="1400" b="1" dirty="0">
                <a:solidFill>
                  <a:schemeClr val="tx1"/>
                </a:solidFill>
              </a:rPr>
              <a:t>physiology</a:t>
            </a:r>
          </a:p>
        </p:txBody>
      </p:sp>
      <p:sp>
        <p:nvSpPr>
          <p:cNvPr id="10" name="Rounded Rectangle 9"/>
          <p:cNvSpPr/>
          <p:nvPr/>
        </p:nvSpPr>
        <p:spPr>
          <a:xfrm>
            <a:off x="7880380" y="1899118"/>
            <a:ext cx="1079376" cy="7620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b="1" dirty="0">
                <a:solidFill>
                  <a:schemeClr val="tx1"/>
                </a:solidFill>
              </a:rPr>
              <a:t>Behavioral disciplines</a:t>
            </a:r>
          </a:p>
        </p:txBody>
      </p:sp>
      <p:cxnSp>
        <p:nvCxnSpPr>
          <p:cNvPr id="11" name="Straight Arrow Connector 10"/>
          <p:cNvCxnSpPr>
            <a:stCxn id="8" idx="2"/>
            <a:endCxn id="9" idx="0"/>
          </p:cNvCxnSpPr>
          <p:nvPr/>
        </p:nvCxnSpPr>
        <p:spPr>
          <a:xfrm>
            <a:off x="6851680" y="2661118"/>
            <a:ext cx="0" cy="551858"/>
          </a:xfrm>
          <a:prstGeom prst="straightConnector1">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10" idx="2"/>
            <a:endCxn id="13" idx="0"/>
          </p:cNvCxnSpPr>
          <p:nvPr/>
        </p:nvCxnSpPr>
        <p:spPr>
          <a:xfrm>
            <a:off x="8420068" y="2661118"/>
            <a:ext cx="0" cy="551858"/>
          </a:xfrm>
          <a:prstGeom prst="straightConnector1">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
        <p:nvSpPr>
          <p:cNvPr id="13" name="Rounded Rectangle 12"/>
          <p:cNvSpPr/>
          <p:nvPr/>
        </p:nvSpPr>
        <p:spPr>
          <a:xfrm>
            <a:off x="7880380" y="3212976"/>
            <a:ext cx="1079376" cy="613039"/>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b="1" dirty="0">
                <a:solidFill>
                  <a:schemeClr val="tx1"/>
                </a:solidFill>
              </a:rPr>
              <a:t>Psycho</a:t>
            </a:r>
          </a:p>
          <a:p>
            <a:pPr algn="ctr" fontAlgn="auto">
              <a:spcBef>
                <a:spcPts val="0"/>
              </a:spcBef>
              <a:spcAft>
                <a:spcPts val="0"/>
              </a:spcAft>
              <a:defRPr/>
            </a:pPr>
            <a:r>
              <a:rPr lang="en-US" sz="1400" b="1" dirty="0">
                <a:solidFill>
                  <a:schemeClr val="tx1"/>
                </a:solidFill>
              </a:rPr>
              <a:t>therapy</a:t>
            </a:r>
          </a:p>
        </p:txBody>
      </p:sp>
      <p:sp>
        <p:nvSpPr>
          <p:cNvPr id="18" name="Rounded Rectangle 17"/>
          <p:cNvSpPr/>
          <p:nvPr/>
        </p:nvSpPr>
        <p:spPr>
          <a:xfrm>
            <a:off x="6203980" y="4365104"/>
            <a:ext cx="1295400" cy="1008112"/>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b="1" dirty="0">
                <a:solidFill>
                  <a:schemeClr val="tx1"/>
                </a:solidFill>
              </a:rPr>
              <a:t>Psycho</a:t>
            </a:r>
          </a:p>
          <a:p>
            <a:pPr algn="ctr" fontAlgn="auto">
              <a:spcBef>
                <a:spcPts val="0"/>
              </a:spcBef>
              <a:spcAft>
                <a:spcPts val="0"/>
              </a:spcAft>
              <a:defRPr/>
            </a:pPr>
            <a:r>
              <a:rPr lang="en-US" sz="1400" b="1" dirty="0">
                <a:solidFill>
                  <a:schemeClr val="tx1"/>
                </a:solidFill>
              </a:rPr>
              <a:t>physiology: </a:t>
            </a:r>
            <a:r>
              <a:rPr lang="en-US" sz="1400" b="1" dirty="0" smtClean="0">
                <a:solidFill>
                  <a:schemeClr val="tx1"/>
                </a:solidFill>
              </a:rPr>
              <a:t>Bio feedback</a:t>
            </a:r>
            <a:endParaRPr lang="en-US" sz="1400" b="1" dirty="0">
              <a:solidFill>
                <a:schemeClr val="tx1"/>
              </a:solidFill>
            </a:endParaRPr>
          </a:p>
        </p:txBody>
      </p:sp>
      <p:sp>
        <p:nvSpPr>
          <p:cNvPr id="19" name="Rounded Rectangle 18"/>
          <p:cNvSpPr/>
          <p:nvPr/>
        </p:nvSpPr>
        <p:spPr>
          <a:xfrm>
            <a:off x="7880380" y="4365104"/>
            <a:ext cx="1079376" cy="1008112"/>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b="1" dirty="0">
                <a:solidFill>
                  <a:schemeClr val="tx1"/>
                </a:solidFill>
              </a:rPr>
              <a:t>Psycho</a:t>
            </a:r>
          </a:p>
          <a:p>
            <a:pPr algn="ctr" fontAlgn="auto">
              <a:spcBef>
                <a:spcPts val="0"/>
              </a:spcBef>
              <a:spcAft>
                <a:spcPts val="0"/>
              </a:spcAft>
              <a:defRPr/>
            </a:pPr>
            <a:r>
              <a:rPr lang="en-US" sz="1400" b="1" dirty="0">
                <a:solidFill>
                  <a:schemeClr val="tx1"/>
                </a:solidFill>
              </a:rPr>
              <a:t>t</a:t>
            </a:r>
            <a:r>
              <a:rPr lang="en-US" sz="1400" b="1" dirty="0" smtClean="0">
                <a:solidFill>
                  <a:schemeClr val="tx1"/>
                </a:solidFill>
              </a:rPr>
              <a:t>herapy</a:t>
            </a:r>
            <a:r>
              <a:rPr lang="en-US" sz="1400" b="1" dirty="0">
                <a:solidFill>
                  <a:schemeClr val="tx1"/>
                </a:solidFill>
              </a:rPr>
              <a:t>: </a:t>
            </a:r>
            <a:r>
              <a:rPr lang="en-US" sz="1400" b="1" dirty="0" smtClean="0">
                <a:solidFill>
                  <a:schemeClr val="tx1"/>
                </a:solidFill>
              </a:rPr>
              <a:t>Behavior </a:t>
            </a:r>
            <a:r>
              <a:rPr lang="en-US" sz="1400" b="1" dirty="0">
                <a:solidFill>
                  <a:schemeClr val="tx1"/>
                </a:solidFill>
              </a:rPr>
              <a:t>therapy</a:t>
            </a:r>
          </a:p>
        </p:txBody>
      </p:sp>
      <p:cxnSp>
        <p:nvCxnSpPr>
          <p:cNvPr id="20" name="Straight Arrow Connector 19"/>
          <p:cNvCxnSpPr>
            <a:stCxn id="9" idx="2"/>
            <a:endCxn id="18" idx="0"/>
          </p:cNvCxnSpPr>
          <p:nvPr/>
        </p:nvCxnSpPr>
        <p:spPr>
          <a:xfrm>
            <a:off x="6851680" y="3826015"/>
            <a:ext cx="0" cy="539089"/>
          </a:xfrm>
          <a:prstGeom prst="straightConnector1">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13" idx="2"/>
            <a:endCxn id="19" idx="0"/>
          </p:cNvCxnSpPr>
          <p:nvPr/>
        </p:nvCxnSpPr>
        <p:spPr>
          <a:xfrm>
            <a:off x="8420068" y="3826015"/>
            <a:ext cx="0" cy="539089"/>
          </a:xfrm>
          <a:prstGeom prst="straightConnector1">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
        <p:nvSpPr>
          <p:cNvPr id="62" name="Rounded Rectangle 61"/>
          <p:cNvSpPr/>
          <p:nvPr/>
        </p:nvSpPr>
        <p:spPr>
          <a:xfrm>
            <a:off x="184244" y="3325374"/>
            <a:ext cx="1295400" cy="685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b="1" dirty="0" smtClean="0">
                <a:solidFill>
                  <a:schemeClr val="tx1"/>
                </a:solidFill>
              </a:rPr>
              <a:t>Delicatessen</a:t>
            </a:r>
            <a:endParaRPr lang="en-US" sz="1400" b="1" dirty="0">
              <a:solidFill>
                <a:schemeClr val="tx1"/>
              </a:solidFill>
            </a:endParaRPr>
          </a:p>
        </p:txBody>
      </p:sp>
      <p:sp>
        <p:nvSpPr>
          <p:cNvPr id="63" name="Rounded Rectangle 62"/>
          <p:cNvSpPr/>
          <p:nvPr/>
        </p:nvSpPr>
        <p:spPr>
          <a:xfrm>
            <a:off x="184244" y="4680206"/>
            <a:ext cx="1295400" cy="621002"/>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b="1" dirty="0">
                <a:solidFill>
                  <a:schemeClr val="tx1"/>
                </a:solidFill>
              </a:rPr>
              <a:t>Salad dressing</a:t>
            </a:r>
          </a:p>
        </p:txBody>
      </p:sp>
      <p:sp>
        <p:nvSpPr>
          <p:cNvPr id="64" name="Rounded Rectangle 63"/>
          <p:cNvSpPr/>
          <p:nvPr/>
        </p:nvSpPr>
        <p:spPr>
          <a:xfrm>
            <a:off x="1860644" y="3325374"/>
            <a:ext cx="1131912" cy="685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b="1" dirty="0">
                <a:solidFill>
                  <a:schemeClr val="tx1"/>
                </a:solidFill>
              </a:rPr>
              <a:t>Meat</a:t>
            </a:r>
          </a:p>
        </p:txBody>
      </p:sp>
      <p:cxnSp>
        <p:nvCxnSpPr>
          <p:cNvPr id="65" name="Straight Arrow Connector 64"/>
          <p:cNvCxnSpPr>
            <a:stCxn id="62" idx="2"/>
            <a:endCxn id="63" idx="0"/>
          </p:cNvCxnSpPr>
          <p:nvPr/>
        </p:nvCxnSpPr>
        <p:spPr>
          <a:xfrm>
            <a:off x="831944" y="4011174"/>
            <a:ext cx="0" cy="669032"/>
          </a:xfrm>
          <a:prstGeom prst="straightConnector1">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a:stCxn id="64" idx="2"/>
            <a:endCxn id="67" idx="0"/>
          </p:cNvCxnSpPr>
          <p:nvPr/>
        </p:nvCxnSpPr>
        <p:spPr>
          <a:xfrm>
            <a:off x="2426600" y="4011174"/>
            <a:ext cx="0" cy="669032"/>
          </a:xfrm>
          <a:prstGeom prst="straightConnector1">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
        <p:nvSpPr>
          <p:cNvPr id="67" name="Rounded Rectangle 66"/>
          <p:cNvSpPr/>
          <p:nvPr/>
        </p:nvSpPr>
        <p:spPr>
          <a:xfrm>
            <a:off x="1860644" y="4680206"/>
            <a:ext cx="1131912" cy="621002"/>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b="1" dirty="0">
                <a:solidFill>
                  <a:schemeClr val="tx1"/>
                </a:solidFill>
              </a:rPr>
              <a:t>Pork</a:t>
            </a:r>
          </a:p>
        </p:txBody>
      </p:sp>
      <p:sp>
        <p:nvSpPr>
          <p:cNvPr id="68" name="Plus 67"/>
          <p:cNvSpPr/>
          <p:nvPr/>
        </p:nvSpPr>
        <p:spPr>
          <a:xfrm>
            <a:off x="1512982" y="4653136"/>
            <a:ext cx="304800" cy="304800"/>
          </a:xfrm>
          <a:prstGeom prst="mathPlus">
            <a:avLst/>
          </a:prstGeom>
          <a:solidFill>
            <a:srgbClr val="3399FF"/>
          </a:solid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400" b="1"/>
          </a:p>
        </p:txBody>
      </p:sp>
      <p:sp>
        <p:nvSpPr>
          <p:cNvPr id="69" name="Minus 68"/>
          <p:cNvSpPr/>
          <p:nvPr/>
        </p:nvSpPr>
        <p:spPr>
          <a:xfrm>
            <a:off x="1533619" y="3429000"/>
            <a:ext cx="304800" cy="228600"/>
          </a:xfrm>
          <a:prstGeom prst="mathMinus">
            <a:avLst/>
          </a:prstGeom>
          <a:solidFill>
            <a:srgbClr val="FF0000"/>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400" b="1"/>
          </a:p>
        </p:txBody>
      </p:sp>
      <p:sp>
        <p:nvSpPr>
          <p:cNvPr id="72" name="Rounded Rectangle 71"/>
          <p:cNvSpPr/>
          <p:nvPr/>
        </p:nvSpPr>
        <p:spPr>
          <a:xfrm>
            <a:off x="184244" y="2046742"/>
            <a:ext cx="1295400" cy="685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b="1" dirty="0">
                <a:solidFill>
                  <a:schemeClr val="tx1"/>
                </a:solidFill>
              </a:rPr>
              <a:t>Fresh </a:t>
            </a:r>
            <a:r>
              <a:rPr lang="en-US" sz="1400" b="1" dirty="0" smtClean="0">
                <a:solidFill>
                  <a:schemeClr val="tx1"/>
                </a:solidFill>
              </a:rPr>
              <a:t>products</a:t>
            </a:r>
            <a:endParaRPr lang="en-US" sz="1400" b="1" dirty="0">
              <a:solidFill>
                <a:schemeClr val="tx1"/>
              </a:solidFill>
            </a:endParaRPr>
          </a:p>
        </p:txBody>
      </p:sp>
      <p:sp>
        <p:nvSpPr>
          <p:cNvPr id="73" name="Rounded Rectangle 72"/>
          <p:cNvSpPr/>
          <p:nvPr/>
        </p:nvSpPr>
        <p:spPr>
          <a:xfrm>
            <a:off x="1860644" y="2046742"/>
            <a:ext cx="1131912" cy="685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b="1" dirty="0">
                <a:solidFill>
                  <a:schemeClr val="tx1"/>
                </a:solidFill>
              </a:rPr>
              <a:t>Meat &amp; Fish</a:t>
            </a:r>
          </a:p>
        </p:txBody>
      </p:sp>
      <p:cxnSp>
        <p:nvCxnSpPr>
          <p:cNvPr id="75" name="Straight Arrow Connector 74"/>
          <p:cNvCxnSpPr>
            <a:stCxn id="72" idx="2"/>
            <a:endCxn id="62" idx="0"/>
          </p:cNvCxnSpPr>
          <p:nvPr/>
        </p:nvCxnSpPr>
        <p:spPr>
          <a:xfrm>
            <a:off x="831944" y="2732542"/>
            <a:ext cx="0" cy="592832"/>
          </a:xfrm>
          <a:prstGeom prst="straightConnector1">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a:stCxn id="73" idx="2"/>
            <a:endCxn id="64" idx="0"/>
          </p:cNvCxnSpPr>
          <p:nvPr/>
        </p:nvCxnSpPr>
        <p:spPr>
          <a:xfrm>
            <a:off x="2426600" y="2732542"/>
            <a:ext cx="0" cy="592832"/>
          </a:xfrm>
          <a:prstGeom prst="straightConnector1">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
        <p:nvSpPr>
          <p:cNvPr id="77" name="Plus 76"/>
          <p:cNvSpPr/>
          <p:nvPr/>
        </p:nvSpPr>
        <p:spPr>
          <a:xfrm>
            <a:off x="1533619" y="2057855"/>
            <a:ext cx="304800" cy="304800"/>
          </a:xfrm>
          <a:prstGeom prst="mathPlus">
            <a:avLst/>
          </a:prstGeom>
          <a:solidFill>
            <a:srgbClr val="3399FF"/>
          </a:solid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400" b="1"/>
          </a:p>
        </p:txBody>
      </p:sp>
      <p:sp>
        <p:nvSpPr>
          <p:cNvPr id="78" name="Plus 77"/>
          <p:cNvSpPr/>
          <p:nvPr/>
        </p:nvSpPr>
        <p:spPr>
          <a:xfrm>
            <a:off x="7511212" y="4492352"/>
            <a:ext cx="304800" cy="304800"/>
          </a:xfrm>
          <a:prstGeom prst="mathPlus">
            <a:avLst/>
          </a:prstGeom>
          <a:solidFill>
            <a:srgbClr val="3399FF"/>
          </a:solid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400" b="1"/>
          </a:p>
        </p:txBody>
      </p:sp>
      <p:sp>
        <p:nvSpPr>
          <p:cNvPr id="79" name="Minus 78"/>
          <p:cNvSpPr/>
          <p:nvPr/>
        </p:nvSpPr>
        <p:spPr>
          <a:xfrm>
            <a:off x="7531849" y="3272408"/>
            <a:ext cx="304800" cy="228600"/>
          </a:xfrm>
          <a:prstGeom prst="mathMinus">
            <a:avLst/>
          </a:prstGeom>
          <a:solidFill>
            <a:srgbClr val="FF0000"/>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400" b="1"/>
          </a:p>
        </p:txBody>
      </p:sp>
      <p:sp>
        <p:nvSpPr>
          <p:cNvPr id="80" name="Plus 79"/>
          <p:cNvSpPr/>
          <p:nvPr/>
        </p:nvSpPr>
        <p:spPr>
          <a:xfrm>
            <a:off x="7531849" y="1942889"/>
            <a:ext cx="304800" cy="304800"/>
          </a:xfrm>
          <a:prstGeom prst="mathPlus">
            <a:avLst/>
          </a:prstGeom>
          <a:solidFill>
            <a:srgbClr val="3399FF"/>
          </a:solid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400" b="1"/>
          </a:p>
        </p:txBody>
      </p:sp>
      <p:sp>
        <p:nvSpPr>
          <p:cNvPr id="87" name="Rounded Rectangle 86"/>
          <p:cNvSpPr/>
          <p:nvPr/>
        </p:nvSpPr>
        <p:spPr>
          <a:xfrm>
            <a:off x="3347863" y="2492896"/>
            <a:ext cx="1171195" cy="685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b="1" dirty="0">
                <a:solidFill>
                  <a:schemeClr val="tx1"/>
                </a:solidFill>
              </a:rPr>
              <a:t>Prof: </a:t>
            </a:r>
          </a:p>
          <a:p>
            <a:pPr algn="ctr" fontAlgn="auto">
              <a:spcBef>
                <a:spcPts val="0"/>
              </a:spcBef>
              <a:spcAft>
                <a:spcPts val="0"/>
              </a:spcAft>
              <a:defRPr/>
            </a:pPr>
            <a:r>
              <a:rPr lang="en-US" sz="1400" b="1" dirty="0">
                <a:solidFill>
                  <a:schemeClr val="tx1"/>
                </a:solidFill>
              </a:rPr>
              <a:t>Craft-repair</a:t>
            </a:r>
          </a:p>
        </p:txBody>
      </p:sp>
      <p:sp>
        <p:nvSpPr>
          <p:cNvPr id="88" name="Rounded Rectangle 87"/>
          <p:cNvSpPr/>
          <p:nvPr/>
        </p:nvSpPr>
        <p:spPr>
          <a:xfrm>
            <a:off x="3347863" y="3559696"/>
            <a:ext cx="1171195" cy="1447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b="1" dirty="0">
                <a:solidFill>
                  <a:schemeClr val="tx1"/>
                </a:solidFill>
              </a:rPr>
              <a:t>Prof: </a:t>
            </a:r>
          </a:p>
          <a:p>
            <a:pPr algn="ctr" fontAlgn="auto">
              <a:spcBef>
                <a:spcPts val="0"/>
              </a:spcBef>
              <a:spcAft>
                <a:spcPts val="0"/>
              </a:spcAft>
              <a:defRPr/>
            </a:pPr>
            <a:r>
              <a:rPr lang="en-US" sz="1400" b="1" dirty="0">
                <a:solidFill>
                  <a:schemeClr val="tx1"/>
                </a:solidFill>
              </a:rPr>
              <a:t>Craft-repair</a:t>
            </a:r>
          </a:p>
          <a:p>
            <a:pPr algn="ctr" fontAlgn="auto">
              <a:spcBef>
                <a:spcPts val="0"/>
              </a:spcBef>
              <a:spcAft>
                <a:spcPts val="0"/>
              </a:spcAft>
              <a:defRPr/>
            </a:pPr>
            <a:r>
              <a:rPr lang="en-US" sz="1400" b="1" dirty="0">
                <a:solidFill>
                  <a:schemeClr val="tx1"/>
                </a:solidFill>
              </a:rPr>
              <a:t>&amp;</a:t>
            </a:r>
          </a:p>
          <a:p>
            <a:pPr algn="ctr" fontAlgn="auto">
              <a:spcBef>
                <a:spcPts val="0"/>
              </a:spcBef>
              <a:spcAft>
                <a:spcPts val="0"/>
              </a:spcAft>
              <a:defRPr/>
            </a:pPr>
            <a:r>
              <a:rPr lang="en-US" sz="1400" b="1" dirty="0" err="1">
                <a:solidFill>
                  <a:schemeClr val="tx1"/>
                </a:solidFill>
              </a:rPr>
              <a:t>Edu</a:t>
            </a:r>
            <a:r>
              <a:rPr lang="en-US" sz="1400" b="1" dirty="0">
                <a:solidFill>
                  <a:schemeClr val="tx1"/>
                </a:solidFill>
              </a:rPr>
              <a:t>: </a:t>
            </a:r>
            <a:endParaRPr lang="en-US" sz="1400" b="1" dirty="0" smtClean="0">
              <a:solidFill>
                <a:schemeClr val="tx1"/>
              </a:solidFill>
            </a:endParaRPr>
          </a:p>
          <a:p>
            <a:pPr algn="ctr" fontAlgn="auto">
              <a:spcBef>
                <a:spcPts val="0"/>
              </a:spcBef>
              <a:spcAft>
                <a:spcPts val="0"/>
              </a:spcAft>
              <a:defRPr/>
            </a:pPr>
            <a:r>
              <a:rPr lang="en-US" sz="1400" b="1" dirty="0" smtClean="0">
                <a:solidFill>
                  <a:schemeClr val="tx1"/>
                </a:solidFill>
              </a:rPr>
              <a:t>Bachelor</a:t>
            </a:r>
            <a:endParaRPr lang="en-US" sz="1400" b="1" dirty="0">
              <a:solidFill>
                <a:schemeClr val="tx1"/>
              </a:solidFill>
            </a:endParaRPr>
          </a:p>
        </p:txBody>
      </p:sp>
      <p:sp>
        <p:nvSpPr>
          <p:cNvPr id="89" name="Rounded Rectangle 88"/>
          <p:cNvSpPr/>
          <p:nvPr/>
        </p:nvSpPr>
        <p:spPr>
          <a:xfrm>
            <a:off x="4900059" y="2492896"/>
            <a:ext cx="896077" cy="685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b="1" dirty="0">
                <a:solidFill>
                  <a:schemeClr val="tx1"/>
                </a:solidFill>
              </a:rPr>
              <a:t>Income: </a:t>
            </a:r>
            <a:endParaRPr lang="en-US" sz="1400" b="1" dirty="0" smtClean="0">
              <a:solidFill>
                <a:schemeClr val="tx1"/>
              </a:solidFill>
            </a:endParaRPr>
          </a:p>
          <a:p>
            <a:pPr algn="ctr" fontAlgn="auto">
              <a:spcBef>
                <a:spcPts val="0"/>
              </a:spcBef>
              <a:spcAft>
                <a:spcPts val="0"/>
              </a:spcAft>
              <a:defRPr/>
            </a:pPr>
            <a:r>
              <a:rPr lang="en-US" sz="1400" b="1" dirty="0" smtClean="0">
                <a:solidFill>
                  <a:schemeClr val="tx1"/>
                </a:solidFill>
              </a:rPr>
              <a:t>≥</a:t>
            </a:r>
            <a:r>
              <a:rPr lang="en-US" sz="1400" b="1" dirty="0">
                <a:solidFill>
                  <a:schemeClr val="tx1"/>
                </a:solidFill>
              </a:rPr>
              <a:t>50 K</a:t>
            </a:r>
          </a:p>
        </p:txBody>
      </p:sp>
      <p:cxnSp>
        <p:nvCxnSpPr>
          <p:cNvPr id="90" name="Straight Arrow Connector 89"/>
          <p:cNvCxnSpPr>
            <a:stCxn id="87" idx="2"/>
            <a:endCxn id="88" idx="0"/>
          </p:cNvCxnSpPr>
          <p:nvPr/>
        </p:nvCxnSpPr>
        <p:spPr>
          <a:xfrm>
            <a:off x="3933461" y="3178696"/>
            <a:ext cx="0" cy="381000"/>
          </a:xfrm>
          <a:prstGeom prst="straightConnector1">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a:stCxn id="89" idx="2"/>
            <a:endCxn id="92" idx="0"/>
          </p:cNvCxnSpPr>
          <p:nvPr/>
        </p:nvCxnSpPr>
        <p:spPr>
          <a:xfrm>
            <a:off x="5348098" y="3178696"/>
            <a:ext cx="0" cy="381000"/>
          </a:xfrm>
          <a:prstGeom prst="straightConnector1">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
        <p:nvSpPr>
          <p:cNvPr id="92" name="Rounded Rectangle 91"/>
          <p:cNvSpPr/>
          <p:nvPr/>
        </p:nvSpPr>
        <p:spPr>
          <a:xfrm>
            <a:off x="4900059" y="3559696"/>
            <a:ext cx="896077" cy="1447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b="1" dirty="0">
                <a:solidFill>
                  <a:schemeClr val="tx1"/>
                </a:solidFill>
              </a:rPr>
              <a:t>Income: </a:t>
            </a:r>
            <a:endParaRPr lang="en-US" sz="1400" b="1" dirty="0" smtClean="0">
              <a:solidFill>
                <a:schemeClr val="tx1"/>
              </a:solidFill>
            </a:endParaRPr>
          </a:p>
          <a:p>
            <a:pPr algn="ctr" fontAlgn="auto">
              <a:spcBef>
                <a:spcPts val="0"/>
              </a:spcBef>
              <a:spcAft>
                <a:spcPts val="0"/>
              </a:spcAft>
              <a:defRPr/>
            </a:pPr>
            <a:r>
              <a:rPr lang="en-US" sz="1400" b="1" dirty="0" smtClean="0">
                <a:solidFill>
                  <a:schemeClr val="tx1"/>
                </a:solidFill>
              </a:rPr>
              <a:t>≥</a:t>
            </a:r>
            <a:r>
              <a:rPr lang="en-US" sz="1400" b="1" dirty="0">
                <a:solidFill>
                  <a:schemeClr val="tx1"/>
                </a:solidFill>
              </a:rPr>
              <a:t>50 K</a:t>
            </a:r>
          </a:p>
        </p:txBody>
      </p:sp>
      <p:sp>
        <p:nvSpPr>
          <p:cNvPr id="93" name="Plus 92"/>
          <p:cNvSpPr/>
          <p:nvPr/>
        </p:nvSpPr>
        <p:spPr>
          <a:xfrm>
            <a:off x="4552397" y="3951809"/>
            <a:ext cx="304800" cy="304800"/>
          </a:xfrm>
          <a:prstGeom prst="mathPlus">
            <a:avLst/>
          </a:prstGeom>
          <a:solidFill>
            <a:srgbClr val="3399FF"/>
          </a:solid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400" b="1"/>
          </a:p>
        </p:txBody>
      </p:sp>
      <p:sp>
        <p:nvSpPr>
          <p:cNvPr id="94" name="Minus 93"/>
          <p:cNvSpPr/>
          <p:nvPr/>
        </p:nvSpPr>
        <p:spPr>
          <a:xfrm>
            <a:off x="4561922" y="2564904"/>
            <a:ext cx="304800" cy="228600"/>
          </a:xfrm>
          <a:prstGeom prst="mathMinus">
            <a:avLst/>
          </a:prstGeom>
          <a:solidFill>
            <a:srgbClr val="FF0000"/>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400" b="1"/>
          </a:p>
        </p:txBody>
      </p:sp>
      <p:sp>
        <p:nvSpPr>
          <p:cNvPr id="158" name="TextBox 157"/>
          <p:cNvSpPr txBox="1"/>
          <p:nvPr/>
        </p:nvSpPr>
        <p:spPr>
          <a:xfrm>
            <a:off x="7092280" y="5445224"/>
            <a:ext cx="1080120" cy="369332"/>
          </a:xfrm>
          <a:prstGeom prst="rect">
            <a:avLst/>
          </a:prstGeom>
          <a:noFill/>
        </p:spPr>
        <p:txBody>
          <a:bodyPr wrap="square" rtlCol="0">
            <a:spAutoFit/>
          </a:bodyPr>
          <a:lstStyle/>
          <a:p>
            <a:r>
              <a:rPr lang="en-US" dirty="0" smtClean="0"/>
              <a:t>MEDLINE</a:t>
            </a:r>
            <a:endParaRPr lang="en-US" dirty="0"/>
          </a:p>
        </p:txBody>
      </p:sp>
      <p:sp>
        <p:nvSpPr>
          <p:cNvPr id="159" name="TextBox 158"/>
          <p:cNvSpPr txBox="1"/>
          <p:nvPr/>
        </p:nvSpPr>
        <p:spPr>
          <a:xfrm>
            <a:off x="4139952" y="5447591"/>
            <a:ext cx="1080120" cy="369332"/>
          </a:xfrm>
          <a:prstGeom prst="rect">
            <a:avLst/>
          </a:prstGeom>
          <a:noFill/>
        </p:spPr>
        <p:txBody>
          <a:bodyPr wrap="square" rtlCol="0">
            <a:spAutoFit/>
          </a:bodyPr>
          <a:lstStyle/>
          <a:p>
            <a:r>
              <a:rPr lang="en-US" dirty="0" smtClean="0"/>
              <a:t>CENSUS</a:t>
            </a:r>
            <a:endParaRPr lang="en-US" dirty="0"/>
          </a:p>
        </p:txBody>
      </p:sp>
      <p:sp>
        <p:nvSpPr>
          <p:cNvPr id="160" name="TextBox 159"/>
          <p:cNvSpPr txBox="1"/>
          <p:nvPr/>
        </p:nvSpPr>
        <p:spPr>
          <a:xfrm>
            <a:off x="899592" y="5458477"/>
            <a:ext cx="1301278" cy="369332"/>
          </a:xfrm>
          <a:prstGeom prst="rect">
            <a:avLst/>
          </a:prstGeom>
          <a:noFill/>
        </p:spPr>
        <p:txBody>
          <a:bodyPr wrap="square" rtlCol="0">
            <a:spAutoFit/>
          </a:bodyPr>
          <a:lstStyle/>
          <a:p>
            <a:r>
              <a:rPr lang="en-US" dirty="0" smtClean="0"/>
              <a:t>GROCERIES</a:t>
            </a:r>
            <a:endParaRPr lang="en-US" dirty="0"/>
          </a:p>
        </p:txBody>
      </p:sp>
      <p:sp>
        <p:nvSpPr>
          <p:cNvPr id="26" name="Rectangle 25"/>
          <p:cNvSpPr/>
          <p:nvPr/>
        </p:nvSpPr>
        <p:spPr>
          <a:xfrm>
            <a:off x="76740" y="1870881"/>
            <a:ext cx="2983092" cy="358759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p:cNvSpPr/>
          <p:nvPr/>
        </p:nvSpPr>
        <p:spPr>
          <a:xfrm>
            <a:off x="3206148" y="1869940"/>
            <a:ext cx="2734004" cy="358759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p:cNvSpPr/>
          <p:nvPr/>
        </p:nvSpPr>
        <p:spPr>
          <a:xfrm>
            <a:off x="6084168" y="1859995"/>
            <a:ext cx="2983092" cy="358759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2" name="Straight Connector 31"/>
          <p:cNvCxnSpPr>
            <a:stCxn id="72" idx="3"/>
            <a:endCxn id="73" idx="1"/>
          </p:cNvCxnSpPr>
          <p:nvPr/>
        </p:nvCxnSpPr>
        <p:spPr>
          <a:xfrm>
            <a:off x="1479644" y="2389642"/>
            <a:ext cx="381000" cy="0"/>
          </a:xfrm>
          <a:prstGeom prst="line">
            <a:avLst/>
          </a:prstGeom>
          <a:ln w="28575">
            <a:solidFill>
              <a:srgbClr val="3399FF"/>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a:stCxn id="63" idx="3"/>
            <a:endCxn id="67" idx="1"/>
          </p:cNvCxnSpPr>
          <p:nvPr/>
        </p:nvCxnSpPr>
        <p:spPr>
          <a:xfrm>
            <a:off x="1479644" y="4990707"/>
            <a:ext cx="381000" cy="0"/>
          </a:xfrm>
          <a:prstGeom prst="line">
            <a:avLst/>
          </a:prstGeom>
          <a:ln w="28575">
            <a:solidFill>
              <a:srgbClr val="3399FF"/>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a:stCxn id="88" idx="3"/>
            <a:endCxn id="92" idx="1"/>
          </p:cNvCxnSpPr>
          <p:nvPr/>
        </p:nvCxnSpPr>
        <p:spPr>
          <a:xfrm>
            <a:off x="4519058" y="4283596"/>
            <a:ext cx="381001" cy="0"/>
          </a:xfrm>
          <a:prstGeom prst="line">
            <a:avLst/>
          </a:prstGeom>
          <a:ln w="28575">
            <a:solidFill>
              <a:srgbClr val="3399FF"/>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a:stCxn id="18" idx="3"/>
            <a:endCxn id="19" idx="1"/>
          </p:cNvCxnSpPr>
          <p:nvPr/>
        </p:nvCxnSpPr>
        <p:spPr>
          <a:xfrm>
            <a:off x="7499380" y="4869160"/>
            <a:ext cx="381000" cy="0"/>
          </a:xfrm>
          <a:prstGeom prst="line">
            <a:avLst/>
          </a:prstGeom>
          <a:ln w="28575">
            <a:solidFill>
              <a:srgbClr val="3399FF"/>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a:stCxn id="8" idx="3"/>
            <a:endCxn id="10" idx="1"/>
          </p:cNvCxnSpPr>
          <p:nvPr/>
        </p:nvCxnSpPr>
        <p:spPr>
          <a:xfrm>
            <a:off x="7499380" y="2280118"/>
            <a:ext cx="381000" cy="0"/>
          </a:xfrm>
          <a:prstGeom prst="line">
            <a:avLst/>
          </a:prstGeom>
          <a:ln w="28575">
            <a:solidFill>
              <a:srgbClr val="3399FF"/>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a:stCxn id="9" idx="3"/>
            <a:endCxn id="13" idx="1"/>
          </p:cNvCxnSpPr>
          <p:nvPr/>
        </p:nvCxnSpPr>
        <p:spPr>
          <a:xfrm>
            <a:off x="7499380" y="3519496"/>
            <a:ext cx="3810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a:stCxn id="87" idx="3"/>
            <a:endCxn id="89" idx="1"/>
          </p:cNvCxnSpPr>
          <p:nvPr/>
        </p:nvCxnSpPr>
        <p:spPr>
          <a:xfrm>
            <a:off x="4519058" y="2835796"/>
            <a:ext cx="381001"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a:stCxn id="62" idx="3"/>
            <a:endCxn id="64" idx="1"/>
          </p:cNvCxnSpPr>
          <p:nvPr/>
        </p:nvCxnSpPr>
        <p:spPr>
          <a:xfrm>
            <a:off x="1479644" y="3668274"/>
            <a:ext cx="3810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208342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sz="quarter" idx="1"/>
          </p:nvPr>
        </p:nvSpPr>
        <p:spPr/>
        <p:txBody>
          <a:bodyPr/>
          <a:lstStyle/>
          <a:p>
            <a:r>
              <a:rPr lang="en-US" dirty="0" smtClean="0"/>
              <a:t>Challenge: strong correlations with low support</a:t>
            </a:r>
          </a:p>
          <a:p>
            <a:r>
              <a:rPr lang="en-US" dirty="0" smtClean="0"/>
              <a:t>Flipping correlation pattern</a:t>
            </a:r>
          </a:p>
          <a:p>
            <a:r>
              <a:rPr lang="en-US" dirty="0" smtClean="0"/>
              <a:t>Algorithm for mining flipping correlations</a:t>
            </a:r>
          </a:p>
          <a:p>
            <a:r>
              <a:rPr lang="en-US" dirty="0" smtClean="0"/>
              <a:t>Performance</a:t>
            </a:r>
          </a:p>
          <a:p>
            <a:r>
              <a:rPr lang="en-US" dirty="0" smtClean="0"/>
              <a:t>Real flipping patterns</a:t>
            </a:r>
          </a:p>
          <a:p>
            <a:r>
              <a:rPr lang="en-US" dirty="0" smtClean="0"/>
              <a:t>Conclusion and future work</a:t>
            </a:r>
          </a:p>
          <a:p>
            <a:endParaRPr lang="en-US" dirty="0"/>
          </a:p>
        </p:txBody>
      </p:sp>
      <p:sp>
        <p:nvSpPr>
          <p:cNvPr id="5" name="Slide Number Placeholder 4"/>
          <p:cNvSpPr>
            <a:spLocks noGrp="1"/>
          </p:cNvSpPr>
          <p:nvPr>
            <p:ph type="sldNum" sz="quarter" idx="16"/>
          </p:nvPr>
        </p:nvSpPr>
        <p:spPr/>
        <p:txBody>
          <a:bodyPr/>
          <a:lstStyle/>
          <a:p>
            <a:fld id="{73F7777E-30F9-4D7D-9508-F94EC61F5F4D}" type="slidenum">
              <a:rPr lang="en-US" smtClean="0"/>
              <a:pPr/>
              <a:t>32</a:t>
            </a:fld>
            <a:endParaRPr lang="en-US" dirty="0"/>
          </a:p>
        </p:txBody>
      </p:sp>
      <p:grpSp>
        <p:nvGrpSpPr>
          <p:cNvPr id="7" name="Group 6"/>
          <p:cNvGrpSpPr/>
          <p:nvPr/>
        </p:nvGrpSpPr>
        <p:grpSpPr>
          <a:xfrm>
            <a:off x="539552" y="1772816"/>
            <a:ext cx="288032" cy="288032"/>
            <a:chOff x="539552" y="1772816"/>
            <a:chExt cx="288032" cy="288032"/>
          </a:xfrm>
        </p:grpSpPr>
        <p:sp>
          <p:nvSpPr>
            <p:cNvPr id="4" name="Diagonal Stripe 3"/>
            <p:cNvSpPr/>
            <p:nvPr/>
          </p:nvSpPr>
          <p:spPr>
            <a:xfrm>
              <a:off x="683568" y="1772816"/>
              <a:ext cx="144016" cy="288032"/>
            </a:xfrm>
            <a:prstGeom prst="diagStrip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Diagonal Stripe 5"/>
            <p:cNvSpPr/>
            <p:nvPr/>
          </p:nvSpPr>
          <p:spPr>
            <a:xfrm rot="5400000">
              <a:off x="503548" y="1871756"/>
              <a:ext cx="216024" cy="144016"/>
            </a:xfrm>
            <a:prstGeom prst="diagStrip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8" name="Group 7"/>
          <p:cNvGrpSpPr/>
          <p:nvPr/>
        </p:nvGrpSpPr>
        <p:grpSpPr>
          <a:xfrm>
            <a:off x="539552" y="2276872"/>
            <a:ext cx="288032" cy="288032"/>
            <a:chOff x="539552" y="1772816"/>
            <a:chExt cx="288032" cy="288032"/>
          </a:xfrm>
        </p:grpSpPr>
        <p:sp>
          <p:nvSpPr>
            <p:cNvPr id="9" name="Diagonal Stripe 8"/>
            <p:cNvSpPr/>
            <p:nvPr/>
          </p:nvSpPr>
          <p:spPr>
            <a:xfrm>
              <a:off x="683568" y="1772816"/>
              <a:ext cx="144016" cy="288032"/>
            </a:xfrm>
            <a:prstGeom prst="diagStrip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Diagonal Stripe 9"/>
            <p:cNvSpPr/>
            <p:nvPr/>
          </p:nvSpPr>
          <p:spPr>
            <a:xfrm rot="5400000">
              <a:off x="503548" y="1871756"/>
              <a:ext cx="216024" cy="144016"/>
            </a:xfrm>
            <a:prstGeom prst="diagStrip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4" name="Group 13"/>
          <p:cNvGrpSpPr/>
          <p:nvPr/>
        </p:nvGrpSpPr>
        <p:grpSpPr>
          <a:xfrm>
            <a:off x="539552" y="2780928"/>
            <a:ext cx="288032" cy="288032"/>
            <a:chOff x="539552" y="1772816"/>
            <a:chExt cx="288032" cy="288032"/>
          </a:xfrm>
        </p:grpSpPr>
        <p:sp>
          <p:nvSpPr>
            <p:cNvPr id="15" name="Diagonal Stripe 14"/>
            <p:cNvSpPr/>
            <p:nvPr/>
          </p:nvSpPr>
          <p:spPr>
            <a:xfrm>
              <a:off x="683568" y="1772816"/>
              <a:ext cx="144016" cy="288032"/>
            </a:xfrm>
            <a:prstGeom prst="diagStrip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Diagonal Stripe 15"/>
            <p:cNvSpPr/>
            <p:nvPr/>
          </p:nvSpPr>
          <p:spPr>
            <a:xfrm rot="5400000">
              <a:off x="503548" y="1871756"/>
              <a:ext cx="216024" cy="144016"/>
            </a:xfrm>
            <a:prstGeom prst="diagStrip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7" name="Group 16"/>
          <p:cNvGrpSpPr/>
          <p:nvPr/>
        </p:nvGrpSpPr>
        <p:grpSpPr>
          <a:xfrm>
            <a:off x="539552" y="3356992"/>
            <a:ext cx="288032" cy="288032"/>
            <a:chOff x="539552" y="1772816"/>
            <a:chExt cx="288032" cy="288032"/>
          </a:xfrm>
        </p:grpSpPr>
        <p:sp>
          <p:nvSpPr>
            <p:cNvPr id="18" name="Diagonal Stripe 17"/>
            <p:cNvSpPr/>
            <p:nvPr/>
          </p:nvSpPr>
          <p:spPr>
            <a:xfrm>
              <a:off x="683568" y="1772816"/>
              <a:ext cx="144016" cy="288032"/>
            </a:xfrm>
            <a:prstGeom prst="diagStrip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Diagonal Stripe 18"/>
            <p:cNvSpPr/>
            <p:nvPr/>
          </p:nvSpPr>
          <p:spPr>
            <a:xfrm rot="5400000">
              <a:off x="503548" y="1871756"/>
              <a:ext cx="216024" cy="144016"/>
            </a:xfrm>
            <a:prstGeom prst="diagStrip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20" name="Group 19"/>
          <p:cNvGrpSpPr/>
          <p:nvPr/>
        </p:nvGrpSpPr>
        <p:grpSpPr>
          <a:xfrm>
            <a:off x="539552" y="3861048"/>
            <a:ext cx="288032" cy="288032"/>
            <a:chOff x="539552" y="1772816"/>
            <a:chExt cx="288032" cy="288032"/>
          </a:xfrm>
        </p:grpSpPr>
        <p:sp>
          <p:nvSpPr>
            <p:cNvPr id="21" name="Diagonal Stripe 20"/>
            <p:cNvSpPr/>
            <p:nvPr/>
          </p:nvSpPr>
          <p:spPr>
            <a:xfrm>
              <a:off x="683568" y="1772816"/>
              <a:ext cx="144016" cy="288032"/>
            </a:xfrm>
            <a:prstGeom prst="diagStrip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2" name="Diagonal Stripe 21"/>
            <p:cNvSpPr/>
            <p:nvPr/>
          </p:nvSpPr>
          <p:spPr>
            <a:xfrm rot="5400000">
              <a:off x="503548" y="1871756"/>
              <a:ext cx="216024" cy="144016"/>
            </a:xfrm>
            <a:prstGeom prst="diagStrip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p14="http://schemas.microsoft.com/office/powerpoint/2010/main" val="2804488082"/>
      </p:ext>
    </p:extLst>
  </p:cSld>
  <p:clrMapOvr>
    <a:masterClrMapping/>
  </p:clrMapOvr>
  <mc:AlternateContent xmlns:mc="http://schemas.openxmlformats.org/markup-compatibility/2006" xmlns:p14="http://schemas.microsoft.com/office/powerpoint/2010/main">
    <mc:Choice Requires="p14">
      <p:transition spd="slow" p14:dur="2000" advTm="4000"/>
    </mc:Choice>
    <mc:Fallback xmlns="">
      <p:transition spd="slow" advTm="4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mph" presetSubtype="0" fill="hold" nodeType="withEffect">
                                  <p:stCondLst>
                                    <p:cond delay="0"/>
                                  </p:stCondLst>
                                  <p:childTnLst>
                                    <p:animClr clrSpc="rgb" dir="cw">
                                      <p:cBhvr override="childStyle">
                                        <p:cTn id="6" dur="2000" fill="hold"/>
                                        <p:tgtEl>
                                          <p:spTgt spid="3">
                                            <p:txEl>
                                              <p:pRg st="5" end="5"/>
                                            </p:txEl>
                                          </p:spTgt>
                                        </p:tgtEl>
                                        <p:attrNameLst>
                                          <p:attrName>style.color</p:attrName>
                                        </p:attrNameLst>
                                      </p:cBhvr>
                                      <p:to>
                                        <a:schemeClr val="accent2"/>
                                      </p:to>
                                    </p:animClr>
                                    <p:animClr clrSpc="rgb" dir="cw">
                                      <p:cBhvr>
                                        <p:cTn id="7" dur="2000" fill="hold"/>
                                        <p:tgtEl>
                                          <p:spTgt spid="3">
                                            <p:txEl>
                                              <p:pRg st="5" end="5"/>
                                            </p:txEl>
                                          </p:spTgt>
                                        </p:tgtEl>
                                        <p:attrNameLst>
                                          <p:attrName>fillcolor</p:attrName>
                                        </p:attrNameLst>
                                      </p:cBhvr>
                                      <p:to>
                                        <a:schemeClr val="accent2"/>
                                      </p:to>
                                    </p:animClr>
                                    <p:set>
                                      <p:cBhvr>
                                        <p:cTn id="8" dur="2000" fill="hold"/>
                                        <p:tgtEl>
                                          <p:spTgt spid="3">
                                            <p:txEl>
                                              <p:pRg st="5" end="5"/>
                                            </p:txEl>
                                          </p:spTgt>
                                        </p:tgtEl>
                                        <p:attrNameLst>
                                          <p:attrName>fill.type</p:attrName>
                                        </p:attrNameLst>
                                      </p:cBhvr>
                                      <p:to>
                                        <p:strVal val="solid"/>
                                      </p:to>
                                    </p:set>
                                    <p:set>
                                      <p:cBhvr>
                                        <p:cTn id="9" dur="2000" fill="hold"/>
                                        <p:tgtEl>
                                          <p:spTgt spid="3">
                                            <p:txEl>
                                              <p:pRg st="5" end="5"/>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Summary</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Introduced the notion of a </a:t>
            </a:r>
            <a:r>
              <a:rPr lang="en-US" i="1" dirty="0" smtClean="0">
                <a:solidFill>
                  <a:srgbClr val="FF0000"/>
                </a:solidFill>
              </a:rPr>
              <a:t>flipping correlation pattern</a:t>
            </a:r>
            <a:r>
              <a:rPr lang="en-US" dirty="0" smtClean="0"/>
              <a:t>. </a:t>
            </a:r>
          </a:p>
          <a:p>
            <a:r>
              <a:rPr lang="en-US" dirty="0" smtClean="0"/>
              <a:t>Developed the </a:t>
            </a:r>
            <a:r>
              <a:rPr lang="en-US" i="1" dirty="0" smtClean="0">
                <a:solidFill>
                  <a:srgbClr val="FF0000"/>
                </a:solidFill>
              </a:rPr>
              <a:t>Flipper</a:t>
            </a:r>
            <a:r>
              <a:rPr lang="en-US" dirty="0" smtClean="0"/>
              <a:t> algorithm for mining these patterns. </a:t>
            </a:r>
          </a:p>
          <a:p>
            <a:r>
              <a:rPr lang="en-US" dirty="0" smtClean="0"/>
              <a:t>Algorithm is based on flipping constraints and </a:t>
            </a:r>
            <a:r>
              <a:rPr lang="en-US" dirty="0" smtClean="0">
                <a:solidFill>
                  <a:srgbClr val="3366FF"/>
                </a:solidFill>
              </a:rPr>
              <a:t>mathematical properties shared among all null-invariant correlation measures</a:t>
            </a:r>
          </a:p>
          <a:p>
            <a:r>
              <a:rPr lang="en-US" dirty="0" smtClean="0"/>
              <a:t>Demonstrated the </a:t>
            </a:r>
            <a:r>
              <a:rPr lang="en-US" dirty="0" smtClean="0">
                <a:solidFill>
                  <a:srgbClr val="FF0000"/>
                </a:solidFill>
              </a:rPr>
              <a:t>high efficiency </a:t>
            </a:r>
            <a:r>
              <a:rPr lang="en-US" dirty="0" smtClean="0"/>
              <a:t>of Flipper in experiments with low support thresholds</a:t>
            </a:r>
          </a:p>
          <a:p>
            <a:r>
              <a:rPr lang="en-US" dirty="0" smtClean="0"/>
              <a:t>Have shown that </a:t>
            </a:r>
            <a:r>
              <a:rPr lang="en-US" dirty="0" smtClean="0">
                <a:solidFill>
                  <a:srgbClr val="3366FF"/>
                </a:solidFill>
              </a:rPr>
              <a:t>interesting new patterns </a:t>
            </a:r>
            <a:r>
              <a:rPr lang="en-US" dirty="0" smtClean="0"/>
              <a:t>can be extracted using the flipping pattern concept.</a:t>
            </a:r>
            <a:endParaRPr lang="en-US" dirty="0"/>
          </a:p>
        </p:txBody>
      </p:sp>
      <p:sp>
        <p:nvSpPr>
          <p:cNvPr id="4" name="Slide Number Placeholder 3"/>
          <p:cNvSpPr>
            <a:spLocks noGrp="1"/>
          </p:cNvSpPr>
          <p:nvPr>
            <p:ph type="sldNum" sz="quarter" idx="16"/>
          </p:nvPr>
        </p:nvSpPr>
        <p:spPr/>
        <p:txBody>
          <a:bodyPr/>
          <a:lstStyle/>
          <a:p>
            <a:fld id="{73F7777E-30F9-4D7D-9508-F94EC61F5F4D}" type="slidenum">
              <a:rPr lang="en-US" smtClean="0"/>
              <a:pPr/>
              <a:t>33</a:t>
            </a:fld>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Future work</a:t>
            </a:r>
            <a:endParaRPr lang="en-US" dirty="0"/>
          </a:p>
        </p:txBody>
      </p:sp>
      <p:sp>
        <p:nvSpPr>
          <p:cNvPr id="3" name="Content Placeholder 2"/>
          <p:cNvSpPr>
            <a:spLocks noGrp="1"/>
          </p:cNvSpPr>
          <p:nvPr>
            <p:ph sz="quarter" idx="1"/>
          </p:nvPr>
        </p:nvSpPr>
        <p:spPr/>
        <p:txBody>
          <a:bodyPr/>
          <a:lstStyle/>
          <a:p>
            <a:r>
              <a:rPr lang="en-CA" dirty="0" smtClean="0"/>
              <a:t>More advanced data structures for improving performance of Flipper</a:t>
            </a:r>
          </a:p>
          <a:p>
            <a:r>
              <a:rPr lang="en-CA" dirty="0" smtClean="0"/>
              <a:t>Top-K “most flipping” patterns</a:t>
            </a:r>
          </a:p>
          <a:p>
            <a:r>
              <a:rPr lang="en-CA" dirty="0" smtClean="0"/>
              <a:t>Computing a set of all discriminative correlations specific for a given subgroup</a:t>
            </a:r>
          </a:p>
          <a:p>
            <a:endParaRPr lang="en-US" dirty="0"/>
          </a:p>
        </p:txBody>
      </p:sp>
      <p:sp>
        <p:nvSpPr>
          <p:cNvPr id="4" name="Slide Number Placeholder 3"/>
          <p:cNvSpPr>
            <a:spLocks noGrp="1"/>
          </p:cNvSpPr>
          <p:nvPr>
            <p:ph type="sldNum" sz="quarter" idx="16"/>
          </p:nvPr>
        </p:nvSpPr>
        <p:spPr/>
        <p:txBody>
          <a:bodyPr/>
          <a:lstStyle/>
          <a:p>
            <a:fld id="{73F7777E-30F9-4D7D-9508-F94EC61F5F4D}" type="slidenum">
              <a:rPr lang="en-US" smtClean="0"/>
              <a:pPr/>
              <a:t>34</a:t>
            </a:fld>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p:txBody>
          <a:bodyPr/>
          <a:lstStyle/>
          <a:p>
            <a:r>
              <a:rPr lang="en-US" dirty="0" smtClean="0"/>
              <a:t>Please email </a:t>
            </a:r>
            <a:r>
              <a:rPr lang="en-US" dirty="0"/>
              <a:t>your questions and suggestions to: mgbarsky@gmail.com</a:t>
            </a:r>
          </a:p>
          <a:p>
            <a:endParaRPr lang="en-US" dirty="0"/>
          </a:p>
        </p:txBody>
      </p:sp>
      <p:sp>
        <p:nvSpPr>
          <p:cNvPr id="5" name="Title 4"/>
          <p:cNvSpPr>
            <a:spLocks noGrp="1"/>
          </p:cNvSpPr>
          <p:nvPr>
            <p:ph type="title"/>
          </p:nvPr>
        </p:nvSpPr>
        <p:spPr/>
        <p:txBody>
          <a:bodyPr/>
          <a:lstStyle/>
          <a:p>
            <a:r>
              <a:rPr lang="en-US" dirty="0" smtClean="0"/>
              <a:t>Thank you for listening</a:t>
            </a:r>
            <a:endParaRPr lang="en-US" dirty="0"/>
          </a:p>
        </p:txBody>
      </p:sp>
    </p:spTree>
    <p:extLst>
      <p:ext uri="{BB962C8B-B14F-4D97-AF65-F5344CB8AC3E}">
        <p14:creationId xmlns:p14="http://schemas.microsoft.com/office/powerpoint/2010/main" val="10847205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a:t>
            </a:r>
            <a:r>
              <a:rPr lang="en-US" dirty="0" smtClean="0"/>
              <a:t>frequent items in papers on frequent pattern mining</a:t>
            </a:r>
            <a:endParaRPr lang="en-US" dirty="0"/>
          </a:p>
        </p:txBody>
      </p:sp>
      <p:pic>
        <p:nvPicPr>
          <p:cNvPr id="5122" name="Picture 2"/>
          <p:cNvPicPr>
            <a:picLocks noChangeAspect="1" noChangeArrowheads="1"/>
          </p:cNvPicPr>
          <p:nvPr/>
        </p:nvPicPr>
        <p:blipFill>
          <a:blip r:embed="rId3" cstate="print"/>
          <a:srcRect l="16250" t="16834" r="16875" b="25451"/>
          <a:stretch>
            <a:fillRect/>
          </a:stretch>
        </p:blipFill>
        <p:spPr bwMode="auto">
          <a:xfrm>
            <a:off x="685800" y="1556792"/>
            <a:ext cx="7315200" cy="492237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28600"/>
            <a:ext cx="8370512" cy="990600"/>
          </a:xfrm>
        </p:spPr>
        <p:txBody>
          <a:bodyPr>
            <a:normAutofit fontScale="90000"/>
          </a:bodyPr>
          <a:lstStyle/>
          <a:p>
            <a:r>
              <a:rPr lang="en-CA" dirty="0" smtClean="0"/>
              <a:t>Challenge of finding </a:t>
            </a:r>
            <a:r>
              <a:rPr lang="en-CA" dirty="0" err="1" smtClean="0"/>
              <a:t>itemsets</a:t>
            </a:r>
            <a:r>
              <a:rPr lang="en-CA" dirty="0" smtClean="0"/>
              <a:t> with low support</a:t>
            </a:r>
            <a:endParaRPr lang="en-US" dirty="0"/>
          </a:p>
        </p:txBody>
      </p:sp>
      <p:sp>
        <p:nvSpPr>
          <p:cNvPr id="3" name="Content Placeholder 2"/>
          <p:cNvSpPr>
            <a:spLocks noGrp="1"/>
          </p:cNvSpPr>
          <p:nvPr>
            <p:ph idx="1"/>
          </p:nvPr>
        </p:nvSpPr>
        <p:spPr>
          <a:xfrm>
            <a:off x="304800" y="2924944"/>
            <a:ext cx="8299648" cy="3816424"/>
          </a:xfrm>
        </p:spPr>
        <p:txBody>
          <a:bodyPr>
            <a:normAutofit/>
          </a:bodyPr>
          <a:lstStyle/>
          <a:p>
            <a:endParaRPr lang="en-US" sz="2800" dirty="0" smtClean="0"/>
          </a:p>
          <a:p>
            <a:r>
              <a:rPr lang="en-US" sz="2800" dirty="0" smtClean="0"/>
              <a:t>When we </a:t>
            </a:r>
            <a:r>
              <a:rPr lang="en-US" sz="2800" dirty="0" smtClean="0">
                <a:solidFill>
                  <a:srgbClr val="FF0000"/>
                </a:solidFill>
              </a:rPr>
              <a:t>lower</a:t>
            </a:r>
            <a:r>
              <a:rPr lang="en-US" sz="2800" dirty="0" smtClean="0"/>
              <a:t> the support threshold, the number of frequent </a:t>
            </a:r>
            <a:r>
              <a:rPr lang="en-US" sz="2800" dirty="0" err="1" smtClean="0"/>
              <a:t>itemsets</a:t>
            </a:r>
            <a:r>
              <a:rPr lang="en-US" sz="2800" dirty="0" smtClean="0"/>
              <a:t> becomes </a:t>
            </a:r>
            <a:r>
              <a:rPr lang="en-US" sz="2800" dirty="0" smtClean="0">
                <a:solidFill>
                  <a:srgbClr val="FF0000"/>
                </a:solidFill>
              </a:rPr>
              <a:t>big</a:t>
            </a:r>
          </a:p>
          <a:p>
            <a:r>
              <a:rPr lang="en-US" sz="2800" dirty="0" smtClean="0"/>
              <a:t>How big? Very big: that we cannot keep in memory all different 2-item combinations, to update their counters</a:t>
            </a:r>
            <a:endParaRPr lang="en-US" sz="2800" dirty="0"/>
          </a:p>
        </p:txBody>
      </p:sp>
      <p:sp>
        <p:nvSpPr>
          <p:cNvPr id="5" name="TextBox 4"/>
          <p:cNvSpPr txBox="1"/>
          <p:nvPr/>
        </p:nvSpPr>
        <p:spPr>
          <a:xfrm>
            <a:off x="251520" y="1628800"/>
            <a:ext cx="8892480" cy="523220"/>
          </a:xfrm>
          <a:prstGeom prst="rect">
            <a:avLst/>
          </a:prstGeom>
          <a:noFill/>
        </p:spPr>
        <p:txBody>
          <a:bodyPr wrap="square" rtlCol="0">
            <a:spAutoFit/>
          </a:bodyPr>
          <a:lstStyle/>
          <a:p>
            <a:r>
              <a:rPr lang="en-US" sz="2800" dirty="0" smtClean="0"/>
              <a:t>In large datasets we can find the </a:t>
            </a:r>
            <a:r>
              <a:rPr lang="en-US" sz="2800" dirty="0" smtClean="0">
                <a:solidFill>
                  <a:srgbClr val="FF0000"/>
                </a:solidFill>
              </a:rPr>
              <a:t>top</a:t>
            </a:r>
            <a:r>
              <a:rPr lang="en-US" sz="2800" dirty="0" smtClean="0"/>
              <a:t> most frequent </a:t>
            </a:r>
            <a:r>
              <a:rPr lang="en-US" sz="2800" dirty="0" err="1" smtClean="0"/>
              <a:t>itemsets</a:t>
            </a:r>
            <a:endParaRPr lang="en-US"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28600"/>
            <a:ext cx="8514528" cy="990600"/>
          </a:xfrm>
        </p:spPr>
        <p:txBody>
          <a:bodyPr>
            <a:normAutofit fontScale="90000"/>
          </a:bodyPr>
          <a:lstStyle/>
          <a:p>
            <a:r>
              <a:rPr lang="en-CA" dirty="0" smtClean="0"/>
              <a:t>How can we discover non-trivial correlations in large datasets?</a:t>
            </a:r>
            <a:endParaRPr lang="en-US" dirty="0"/>
          </a:p>
        </p:txBody>
      </p:sp>
      <p:sp>
        <p:nvSpPr>
          <p:cNvPr id="3" name="Content Placeholder 2"/>
          <p:cNvSpPr>
            <a:spLocks noGrp="1"/>
          </p:cNvSpPr>
          <p:nvPr>
            <p:ph sz="quarter" idx="1"/>
          </p:nvPr>
        </p:nvSpPr>
        <p:spPr/>
        <p:txBody>
          <a:bodyPr/>
          <a:lstStyle/>
          <a:p>
            <a:r>
              <a:rPr lang="en-CA" dirty="0" smtClean="0"/>
              <a:t>Instead of computing </a:t>
            </a:r>
            <a:r>
              <a:rPr lang="en-CA" dirty="0" smtClean="0">
                <a:solidFill>
                  <a:srgbClr val="3366FF"/>
                </a:solidFill>
              </a:rPr>
              <a:t>top-frequent</a:t>
            </a:r>
            <a:r>
              <a:rPr lang="en-CA" dirty="0" smtClean="0"/>
              <a:t>, compute </a:t>
            </a:r>
            <a:r>
              <a:rPr lang="en-CA" dirty="0" smtClean="0">
                <a:solidFill>
                  <a:srgbClr val="FF0000"/>
                </a:solidFill>
              </a:rPr>
              <a:t>top-correlated</a:t>
            </a:r>
            <a:r>
              <a:rPr lang="en-CA" dirty="0" smtClean="0"/>
              <a:t> patterns directly, without enumerating all frequent </a:t>
            </a:r>
            <a:r>
              <a:rPr lang="en-CA" dirty="0" err="1" smtClean="0"/>
              <a:t>itemsets</a:t>
            </a:r>
            <a:endParaRPr lang="en-CA" dirty="0" smtClean="0"/>
          </a:p>
          <a:p>
            <a:endParaRPr lang="en-CA" dirty="0" smtClean="0"/>
          </a:p>
          <a:p>
            <a:r>
              <a:rPr lang="en-CA" dirty="0" smtClean="0"/>
              <a:t>This presents computational challenges</a:t>
            </a:r>
          </a:p>
          <a:p>
            <a:r>
              <a:rPr lang="en-CA" dirty="0" smtClean="0"/>
              <a:t>Some progress in this direction is in our previous paper</a:t>
            </a:r>
            <a:endParaRPr lang="en-US" dirty="0"/>
          </a:p>
        </p:txBody>
      </p:sp>
      <p:sp>
        <p:nvSpPr>
          <p:cNvPr id="4" name="Slide Number Placeholder 3"/>
          <p:cNvSpPr>
            <a:spLocks noGrp="1"/>
          </p:cNvSpPr>
          <p:nvPr>
            <p:ph type="sldNum" sz="quarter" idx="16"/>
          </p:nvPr>
        </p:nvSpPr>
        <p:spPr/>
        <p:txBody>
          <a:bodyPr/>
          <a:lstStyle/>
          <a:p>
            <a:fld id="{73F7777E-30F9-4D7D-9508-F94EC61F5F4D}" type="slidenum">
              <a:rPr lang="en-US" smtClean="0"/>
              <a:pPr/>
              <a:t>6</a:t>
            </a:fld>
            <a:endParaRPr lang="en-US" dirty="0"/>
          </a:p>
        </p:txBody>
      </p:sp>
      <p:sp>
        <p:nvSpPr>
          <p:cNvPr id="5" name="TextBox 4"/>
          <p:cNvSpPr txBox="1"/>
          <p:nvPr/>
        </p:nvSpPr>
        <p:spPr>
          <a:xfrm>
            <a:off x="485813" y="5845914"/>
            <a:ext cx="8118635" cy="369332"/>
          </a:xfrm>
          <a:prstGeom prst="rect">
            <a:avLst/>
          </a:prstGeom>
          <a:noFill/>
        </p:spPr>
        <p:txBody>
          <a:bodyPr wrap="square" rtlCol="0">
            <a:spAutoFit/>
          </a:bodyPr>
          <a:lstStyle/>
          <a:p>
            <a:pPr algn="ctr"/>
            <a:r>
              <a:rPr lang="en-US" dirty="0" smtClean="0"/>
              <a:t>Sangkyum Kim et al., ECML/PKDD (2) 2011: 177-192</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Negative correlations </a:t>
            </a:r>
            <a:endParaRPr lang="en-US" dirty="0"/>
          </a:p>
        </p:txBody>
      </p:sp>
      <p:sp>
        <p:nvSpPr>
          <p:cNvPr id="3" name="Content Placeholder 2"/>
          <p:cNvSpPr>
            <a:spLocks noGrp="1"/>
          </p:cNvSpPr>
          <p:nvPr>
            <p:ph sz="quarter" idx="1"/>
          </p:nvPr>
        </p:nvSpPr>
        <p:spPr>
          <a:xfrm>
            <a:off x="395536" y="1600200"/>
            <a:ext cx="8568952" cy="4493096"/>
          </a:xfrm>
        </p:spPr>
        <p:txBody>
          <a:bodyPr>
            <a:noAutofit/>
          </a:bodyPr>
          <a:lstStyle/>
          <a:p>
            <a:r>
              <a:rPr lang="en-US" sz="2600" dirty="0" smtClean="0"/>
              <a:t>What if we are also interested in items that </a:t>
            </a:r>
            <a:r>
              <a:rPr lang="en-US" sz="2600" dirty="0" smtClean="0">
                <a:solidFill>
                  <a:srgbClr val="FF0000"/>
                </a:solidFill>
              </a:rPr>
              <a:t>rarely</a:t>
            </a:r>
            <a:r>
              <a:rPr lang="en-US" sz="2600" dirty="0" smtClean="0"/>
              <a:t> appear in the same transaction?</a:t>
            </a:r>
          </a:p>
          <a:p>
            <a:endParaRPr lang="en-US" sz="2600" dirty="0" smtClean="0"/>
          </a:p>
          <a:p>
            <a:r>
              <a:rPr lang="en-US" sz="2600" dirty="0" smtClean="0"/>
              <a:t>The </a:t>
            </a:r>
            <a:r>
              <a:rPr lang="en-US" sz="2600" i="1" dirty="0" smtClean="0">
                <a:solidFill>
                  <a:srgbClr val="FF0000"/>
                </a:solidFill>
              </a:rPr>
              <a:t>negative correlations </a:t>
            </a:r>
            <a:r>
              <a:rPr lang="en-US" sz="2600" dirty="0" smtClean="0"/>
              <a:t>can be useful: </a:t>
            </a:r>
          </a:p>
          <a:p>
            <a:pPr lvl="1"/>
            <a:r>
              <a:rPr lang="en-US" dirty="0" smtClean="0"/>
              <a:t>To identify competing items: absence of </a:t>
            </a:r>
            <a:r>
              <a:rPr lang="en-US" dirty="0" err="1" smtClean="0"/>
              <a:t>Blu</a:t>
            </a:r>
            <a:r>
              <a:rPr lang="en-US" dirty="0" smtClean="0"/>
              <a:t> ray and DVD player in the same transaction</a:t>
            </a:r>
          </a:p>
          <a:p>
            <a:pPr lvl="1"/>
            <a:r>
              <a:rPr lang="en-US" dirty="0" smtClean="0"/>
              <a:t>To discover underrepresented topic combinations: in DBLP –{mobile networks, data cube} </a:t>
            </a:r>
          </a:p>
          <a:p>
            <a:r>
              <a:rPr lang="en-US" sz="2600" dirty="0" smtClean="0"/>
              <a:t>The set of </a:t>
            </a:r>
            <a:r>
              <a:rPr lang="en-US" sz="2600" dirty="0" smtClean="0">
                <a:solidFill>
                  <a:srgbClr val="3366FF"/>
                </a:solidFill>
              </a:rPr>
              <a:t>all </a:t>
            </a:r>
            <a:r>
              <a:rPr lang="en-US" sz="2600" dirty="0" err="1" smtClean="0">
                <a:solidFill>
                  <a:srgbClr val="3366FF"/>
                </a:solidFill>
              </a:rPr>
              <a:t>itemsets</a:t>
            </a:r>
            <a:r>
              <a:rPr lang="en-US" sz="2600" dirty="0" smtClean="0">
                <a:solidFill>
                  <a:srgbClr val="3366FF"/>
                </a:solidFill>
              </a:rPr>
              <a:t> where items are negatively correlated</a:t>
            </a:r>
            <a:r>
              <a:rPr lang="en-US" sz="2600" dirty="0" smtClean="0"/>
              <a:t> is exponentially large and </a:t>
            </a:r>
            <a:r>
              <a:rPr lang="en-US" sz="2600" dirty="0" smtClean="0">
                <a:solidFill>
                  <a:srgbClr val="FF0000"/>
                </a:solidFill>
              </a:rPr>
              <a:t>“the solution remains elusive”</a:t>
            </a:r>
          </a:p>
          <a:p>
            <a:endParaRPr lang="en-US" sz="2600" dirty="0" smtClean="0"/>
          </a:p>
          <a:p>
            <a:endParaRPr lang="en-US" sz="2600" dirty="0"/>
          </a:p>
        </p:txBody>
      </p:sp>
      <p:sp>
        <p:nvSpPr>
          <p:cNvPr id="4" name="Slide Number Placeholder 3"/>
          <p:cNvSpPr>
            <a:spLocks noGrp="1"/>
          </p:cNvSpPr>
          <p:nvPr>
            <p:ph type="sldNum" sz="quarter" idx="16"/>
          </p:nvPr>
        </p:nvSpPr>
        <p:spPr/>
        <p:txBody>
          <a:bodyPr/>
          <a:lstStyle/>
          <a:p>
            <a:fld id="{73F7777E-30F9-4D7D-9508-F94EC61F5F4D}" type="slidenum">
              <a:rPr lang="en-US" smtClean="0"/>
              <a:pPr/>
              <a:t>7</a:t>
            </a:fld>
            <a:endParaRPr lang="en-US" dirty="0"/>
          </a:p>
        </p:txBody>
      </p:sp>
      <p:sp>
        <p:nvSpPr>
          <p:cNvPr id="5" name="TextBox 4"/>
          <p:cNvSpPr txBox="1"/>
          <p:nvPr/>
        </p:nvSpPr>
        <p:spPr>
          <a:xfrm>
            <a:off x="611560" y="6237312"/>
            <a:ext cx="7560840" cy="369332"/>
          </a:xfrm>
          <a:prstGeom prst="rect">
            <a:avLst/>
          </a:prstGeom>
          <a:noFill/>
        </p:spPr>
        <p:txBody>
          <a:bodyPr wrap="square" rtlCol="0">
            <a:spAutoFit/>
          </a:bodyPr>
          <a:lstStyle/>
          <a:p>
            <a:pPr algn="ctr"/>
            <a:r>
              <a:rPr lang="en-US" dirty="0"/>
              <a:t>P.-N. </a:t>
            </a:r>
            <a:r>
              <a:rPr lang="en-US" dirty="0" smtClean="0"/>
              <a:t>Tan et al., 2005</a:t>
            </a:r>
            <a:r>
              <a:rPr lang="en-US" dirty="0"/>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CA" sz="3200" dirty="0" smtClean="0"/>
              <a:t>Challenge: all positive and negative correlations in </a:t>
            </a:r>
            <a:r>
              <a:rPr lang="en-CA" sz="3200" dirty="0" err="1" smtClean="0"/>
              <a:t>itemsets</a:t>
            </a:r>
            <a:r>
              <a:rPr lang="en-CA" sz="3200" dirty="0" smtClean="0"/>
              <a:t> with low-to-medium support</a:t>
            </a:r>
            <a:endParaRPr lang="en-US" sz="3200" dirty="0"/>
          </a:p>
        </p:txBody>
      </p:sp>
      <p:sp>
        <p:nvSpPr>
          <p:cNvPr id="3" name="Content Placeholder 2"/>
          <p:cNvSpPr>
            <a:spLocks noGrp="1"/>
          </p:cNvSpPr>
          <p:nvPr>
            <p:ph sz="quarter" idx="1"/>
          </p:nvPr>
        </p:nvSpPr>
        <p:spPr>
          <a:xfrm>
            <a:off x="612648" y="1772816"/>
            <a:ext cx="8153400" cy="4323184"/>
          </a:xfrm>
        </p:spPr>
        <p:txBody>
          <a:bodyPr>
            <a:normAutofit/>
          </a:bodyPr>
          <a:lstStyle/>
          <a:p>
            <a:r>
              <a:rPr lang="en-US" dirty="0" smtClean="0"/>
              <a:t>Computing </a:t>
            </a:r>
            <a:r>
              <a:rPr lang="en-US" dirty="0"/>
              <a:t>all frequent </a:t>
            </a:r>
            <a:r>
              <a:rPr lang="en-US" dirty="0" err="1"/>
              <a:t>itemsets</a:t>
            </a:r>
            <a:r>
              <a:rPr lang="en-US" dirty="0"/>
              <a:t> with </a:t>
            </a:r>
            <a:r>
              <a:rPr lang="en-US" dirty="0" smtClean="0"/>
              <a:t>very low </a:t>
            </a:r>
            <a:r>
              <a:rPr lang="en-US" dirty="0"/>
              <a:t>support is computationally </a:t>
            </a:r>
            <a:r>
              <a:rPr lang="en-US" dirty="0" smtClean="0"/>
              <a:t>prohibitive</a:t>
            </a:r>
          </a:p>
          <a:p>
            <a:r>
              <a:rPr lang="en-US" dirty="0" smtClean="0"/>
              <a:t>Most of </a:t>
            </a:r>
            <a:r>
              <a:rPr lang="en-US" dirty="0"/>
              <a:t>the </a:t>
            </a:r>
            <a:r>
              <a:rPr lang="en-US" dirty="0">
                <a:solidFill>
                  <a:srgbClr val="FF0000"/>
                </a:solidFill>
              </a:rPr>
              <a:t>correlation measures </a:t>
            </a:r>
            <a:r>
              <a:rPr lang="en-US" dirty="0" smtClean="0"/>
              <a:t>for large datasets </a:t>
            </a:r>
            <a:r>
              <a:rPr lang="en-US" dirty="0"/>
              <a:t>possess </a:t>
            </a:r>
            <a:r>
              <a:rPr lang="en-US" dirty="0">
                <a:solidFill>
                  <a:srgbClr val="3366FF"/>
                </a:solidFill>
              </a:rPr>
              <a:t>neither monotonicity nor </a:t>
            </a:r>
            <a:r>
              <a:rPr lang="en-US" dirty="0" smtClean="0">
                <a:solidFill>
                  <a:srgbClr val="3366FF"/>
                </a:solidFill>
              </a:rPr>
              <a:t>anti-monotonicity </a:t>
            </a:r>
            <a:r>
              <a:rPr lang="en-US" dirty="0" smtClean="0"/>
              <a:t>properties</a:t>
            </a:r>
            <a:r>
              <a:rPr lang="en-US" dirty="0"/>
              <a:t>, and as such cannot be straightforwardly used </a:t>
            </a:r>
            <a:r>
              <a:rPr lang="en-US" dirty="0" smtClean="0"/>
              <a:t>for pruning </a:t>
            </a:r>
            <a:r>
              <a:rPr lang="en-US" dirty="0"/>
              <a:t>purposes.</a:t>
            </a:r>
          </a:p>
        </p:txBody>
      </p:sp>
      <p:sp>
        <p:nvSpPr>
          <p:cNvPr id="4" name="Slide Number Placeholder 3"/>
          <p:cNvSpPr>
            <a:spLocks noGrp="1"/>
          </p:cNvSpPr>
          <p:nvPr>
            <p:ph type="sldNum" sz="quarter" idx="16"/>
          </p:nvPr>
        </p:nvSpPr>
        <p:spPr/>
        <p:txBody>
          <a:bodyPr/>
          <a:lstStyle/>
          <a:p>
            <a:fld id="{73F7777E-30F9-4D7D-9508-F94EC61F5F4D}" type="slidenum">
              <a:rPr lang="en-US" smtClean="0"/>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sz="quarter" idx="1"/>
          </p:nvPr>
        </p:nvSpPr>
        <p:spPr>
          <a:xfrm>
            <a:off x="1187624" y="1743569"/>
            <a:ext cx="7722440" cy="4495800"/>
          </a:xfrm>
        </p:spPr>
        <p:txBody>
          <a:bodyPr/>
          <a:lstStyle/>
          <a:p>
            <a:r>
              <a:rPr lang="en-US" dirty="0" smtClean="0"/>
              <a:t>Challenge: strong correlations with low support</a:t>
            </a:r>
          </a:p>
          <a:p>
            <a:r>
              <a:rPr lang="en-US" dirty="0" smtClean="0"/>
              <a:t>Flipping correlation patterns</a:t>
            </a:r>
          </a:p>
          <a:p>
            <a:r>
              <a:rPr lang="en-US" dirty="0" smtClean="0"/>
              <a:t>Algorithm </a:t>
            </a:r>
            <a:r>
              <a:rPr lang="en-US" dirty="0"/>
              <a:t>for mining flipping correlations</a:t>
            </a:r>
          </a:p>
          <a:p>
            <a:r>
              <a:rPr lang="en-US" dirty="0" smtClean="0"/>
              <a:t>Performance</a:t>
            </a:r>
          </a:p>
          <a:p>
            <a:r>
              <a:rPr lang="en-US" dirty="0" smtClean="0"/>
              <a:t>Real flipping patterns</a:t>
            </a:r>
          </a:p>
          <a:p>
            <a:r>
              <a:rPr lang="en-US" dirty="0" smtClean="0"/>
              <a:t>Conclusion and future work</a:t>
            </a:r>
          </a:p>
          <a:p>
            <a:endParaRPr lang="en-US" dirty="0"/>
          </a:p>
        </p:txBody>
      </p:sp>
      <p:sp>
        <p:nvSpPr>
          <p:cNvPr id="5" name="Slide Number Placeholder 4"/>
          <p:cNvSpPr>
            <a:spLocks noGrp="1"/>
          </p:cNvSpPr>
          <p:nvPr>
            <p:ph type="sldNum" sz="quarter" idx="16"/>
          </p:nvPr>
        </p:nvSpPr>
        <p:spPr/>
        <p:txBody>
          <a:bodyPr/>
          <a:lstStyle/>
          <a:p>
            <a:fld id="{73F7777E-30F9-4D7D-9508-F94EC61F5F4D}" type="slidenum">
              <a:rPr lang="en-US" smtClean="0"/>
              <a:pPr/>
              <a:t>9</a:t>
            </a:fld>
            <a:endParaRPr lang="en-US" dirty="0"/>
          </a:p>
        </p:txBody>
      </p:sp>
      <p:grpSp>
        <p:nvGrpSpPr>
          <p:cNvPr id="7" name="Group 6"/>
          <p:cNvGrpSpPr/>
          <p:nvPr/>
        </p:nvGrpSpPr>
        <p:grpSpPr>
          <a:xfrm>
            <a:off x="1194631" y="1918508"/>
            <a:ext cx="288032" cy="288032"/>
            <a:chOff x="1043608" y="1772816"/>
            <a:chExt cx="288032" cy="288032"/>
          </a:xfrm>
        </p:grpSpPr>
        <p:sp>
          <p:nvSpPr>
            <p:cNvPr id="4" name="Diagonal Stripe 3"/>
            <p:cNvSpPr/>
            <p:nvPr/>
          </p:nvSpPr>
          <p:spPr>
            <a:xfrm>
              <a:off x="1187624" y="1772816"/>
              <a:ext cx="144016" cy="288032"/>
            </a:xfrm>
            <a:prstGeom prst="diagStrip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Diagonal Stripe 5"/>
            <p:cNvSpPr/>
            <p:nvPr/>
          </p:nvSpPr>
          <p:spPr>
            <a:xfrm rot="5400000">
              <a:off x="1007604" y="1871756"/>
              <a:ext cx="216024" cy="144016"/>
            </a:xfrm>
            <a:prstGeom prst="diagStrip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p14="http://schemas.microsoft.com/office/powerpoint/2010/main" val="4113052305"/>
      </p:ext>
    </p:extLst>
  </p:cSld>
  <p:clrMapOvr>
    <a:masterClrMapping/>
  </p:clrMapOvr>
  <mc:AlternateContent xmlns:mc="http://schemas.openxmlformats.org/markup-compatibility/2006" xmlns:p14="http://schemas.microsoft.com/office/powerpoint/2010/main">
    <mc:Choice Requires="p14">
      <p:transition spd="slow" p14:dur="2000" advTm="4000"/>
    </mc:Choice>
    <mc:Fallback xmlns="">
      <p:transition spd="slow" advTm="4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mph" presetSubtype="0" fill="hold" nodeType="withEffect">
                                  <p:stCondLst>
                                    <p:cond delay="0"/>
                                  </p:stCondLst>
                                  <p:childTnLst>
                                    <p:animClr clrSpc="rgb" dir="cw">
                                      <p:cBhvr override="childStyle">
                                        <p:cTn id="6" dur="2000" fill="hold"/>
                                        <p:tgtEl>
                                          <p:spTgt spid="3">
                                            <p:txEl>
                                              <p:pRg st="1" end="1"/>
                                            </p:txEl>
                                          </p:spTgt>
                                        </p:tgtEl>
                                        <p:attrNameLst>
                                          <p:attrName>style.color</p:attrName>
                                        </p:attrNameLst>
                                      </p:cBhvr>
                                      <p:to>
                                        <a:schemeClr val="accent2"/>
                                      </p:to>
                                    </p:animClr>
                                    <p:animClr clrSpc="rgb" dir="cw">
                                      <p:cBhvr>
                                        <p:cTn id="7" dur="2000" fill="hold"/>
                                        <p:tgtEl>
                                          <p:spTgt spid="3">
                                            <p:txEl>
                                              <p:pRg st="1" end="1"/>
                                            </p:txEl>
                                          </p:spTgt>
                                        </p:tgtEl>
                                        <p:attrNameLst>
                                          <p:attrName>fillcolor</p:attrName>
                                        </p:attrNameLst>
                                      </p:cBhvr>
                                      <p:to>
                                        <a:schemeClr val="accent2"/>
                                      </p:to>
                                    </p:animClr>
                                    <p:set>
                                      <p:cBhvr>
                                        <p:cTn id="8" dur="2000" fill="hold"/>
                                        <p:tgtEl>
                                          <p:spTgt spid="3">
                                            <p:txEl>
                                              <p:pRg st="1" end="1"/>
                                            </p:txEl>
                                          </p:spTgt>
                                        </p:tgtEl>
                                        <p:attrNameLst>
                                          <p:attrName>fill.type</p:attrName>
                                        </p:attrNameLst>
                                      </p:cBhvr>
                                      <p:to>
                                        <p:strVal val="solid"/>
                                      </p:to>
                                    </p:set>
                                    <p:set>
                                      <p:cBhvr>
                                        <p:cTn id="9" dur="2000" fill="hold"/>
                                        <p:tgtEl>
                                          <p:spTgt spid="3">
                                            <p:txEl>
                                              <p:pRg st="1" end="1"/>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7780</TotalTime>
  <Words>2864</Words>
  <Application>Microsoft Office PowerPoint</Application>
  <PresentationFormat>On-screen Show (4:3)</PresentationFormat>
  <Paragraphs>500</Paragraphs>
  <Slides>35</Slides>
  <Notes>23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37" baseType="lpstr">
      <vt:lpstr>Median</vt:lpstr>
      <vt:lpstr>Equation</vt:lpstr>
      <vt:lpstr>PowerPoint Presentation</vt:lpstr>
      <vt:lpstr>Outline</vt:lpstr>
      <vt:lpstr>Correlations and frequent itemsets</vt:lpstr>
      <vt:lpstr>Example: frequent items in papers on frequent pattern mining</vt:lpstr>
      <vt:lpstr>Challenge of finding itemsets with low support</vt:lpstr>
      <vt:lpstr>How can we discover non-trivial correlations in large datasets?</vt:lpstr>
      <vt:lpstr>Negative correlations </vt:lpstr>
      <vt:lpstr>Challenge: all positive and negative correlations in itemsets with low-to-medium support</vt:lpstr>
      <vt:lpstr>Outline</vt:lpstr>
      <vt:lpstr>Feasible task with the use of taxonomy</vt:lpstr>
      <vt:lpstr>Example of taxonomy: movies</vt:lpstr>
      <vt:lpstr>Example: flipping correlations in Movielens dataset</vt:lpstr>
      <vt:lpstr>Flipping correlations are surprising</vt:lpstr>
      <vt:lpstr>Outline</vt:lpstr>
      <vt:lpstr>Selecting correlation measure</vt:lpstr>
      <vt:lpstr>Challenge with null-invariant measures</vt:lpstr>
      <vt:lpstr>Flipper algorithm:  based on three main pruning techniques</vt:lpstr>
      <vt:lpstr>1. Pruning non-flipping patterns (I)</vt:lpstr>
      <vt:lpstr>1. Pruning non-flipping patterns (II)</vt:lpstr>
      <vt:lpstr>2. Termination of the Entire Pattern Growth </vt:lpstr>
      <vt:lpstr>2. Termination of the Entire Pattern Growth</vt:lpstr>
      <vt:lpstr>PowerPoint Presentation</vt:lpstr>
      <vt:lpstr>Order of computation</vt:lpstr>
      <vt:lpstr>Outline</vt:lpstr>
      <vt:lpstr>Performance: Synthetic datasets</vt:lpstr>
      <vt:lpstr>Performance: real datasets</vt:lpstr>
      <vt:lpstr>Outline</vt:lpstr>
      <vt:lpstr>Flipping patterns:  discover incorrectly classified items</vt:lpstr>
      <vt:lpstr>Flipping patterns:  contrasting sub-populations</vt:lpstr>
      <vt:lpstr>Flipping patterns:  under-represented item combinations</vt:lpstr>
      <vt:lpstr>Flipping patterns in real datasets</vt:lpstr>
      <vt:lpstr>Outline</vt:lpstr>
      <vt:lpstr>Summary</vt:lpstr>
      <vt:lpstr>Future work</vt:lpstr>
      <vt:lpstr>Thank you for listening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Sang</dc:creator>
  <cp:lastModifiedBy>MGbarsky</cp:lastModifiedBy>
  <cp:revision>395</cp:revision>
  <cp:lastPrinted>2011-09-15T17:40:05Z</cp:lastPrinted>
  <dcterms:created xsi:type="dcterms:W3CDTF">2010-07-19T21:43:17Z</dcterms:created>
  <dcterms:modified xsi:type="dcterms:W3CDTF">2012-12-30T09:02:28Z</dcterms:modified>
</cp:coreProperties>
</file>